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1" r:id="rId1"/>
  </p:sldMasterIdLst>
  <p:notesMasterIdLst>
    <p:notesMasterId r:id="rId16"/>
  </p:notesMasterIdLst>
  <p:sldIdLst>
    <p:sldId id="256" r:id="rId2"/>
    <p:sldId id="284" r:id="rId3"/>
    <p:sldId id="277" r:id="rId4"/>
    <p:sldId id="260" r:id="rId5"/>
    <p:sldId id="276" r:id="rId6"/>
    <p:sldId id="264" r:id="rId7"/>
    <p:sldId id="278" r:id="rId8"/>
    <p:sldId id="280" r:id="rId9"/>
    <p:sldId id="281" r:id="rId10"/>
    <p:sldId id="285" r:id="rId11"/>
    <p:sldId id="286" r:id="rId12"/>
    <p:sldId id="282" r:id="rId13"/>
    <p:sldId id="283"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6" d="100"/>
          <a:sy n="76" d="100"/>
        </p:scale>
        <p:origin x="917"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5BCE22-2D9E-4D3D-BB72-77812D166CC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B6DC50-03CC-467D-85F7-79793D4F9BCF}">
      <dgm:prSet/>
      <dgm:spPr/>
      <dgm:t>
        <a:bodyPr/>
        <a:lstStyle/>
        <a:p>
          <a:r>
            <a:rPr lang="en-US" b="1" i="1"/>
            <a:t>Data Collection: </a:t>
          </a:r>
          <a:r>
            <a:rPr lang="en-US"/>
            <a:t>Gathering a comprehensive data on disaster from Twitter (X)</a:t>
          </a:r>
        </a:p>
      </dgm:t>
    </dgm:pt>
    <dgm:pt modelId="{40D34F6A-E31C-4E70-8932-5E34CF6C2356}" type="parTrans" cxnId="{BAF9ACBD-1B35-4CD2-9231-C90CD0A0723B}">
      <dgm:prSet/>
      <dgm:spPr/>
      <dgm:t>
        <a:bodyPr/>
        <a:lstStyle/>
        <a:p>
          <a:endParaRPr lang="en-US"/>
        </a:p>
      </dgm:t>
    </dgm:pt>
    <dgm:pt modelId="{A461D232-86E1-412E-91AF-5ABE6EEFB26C}" type="sibTrans" cxnId="{BAF9ACBD-1B35-4CD2-9231-C90CD0A0723B}">
      <dgm:prSet/>
      <dgm:spPr/>
      <dgm:t>
        <a:bodyPr/>
        <a:lstStyle/>
        <a:p>
          <a:endParaRPr lang="en-US"/>
        </a:p>
      </dgm:t>
    </dgm:pt>
    <dgm:pt modelId="{C3F31606-BDE8-4223-802D-FE463E161918}">
      <dgm:prSet/>
      <dgm:spPr/>
      <dgm:t>
        <a:bodyPr/>
        <a:lstStyle/>
        <a:p>
          <a:r>
            <a:rPr lang="en-US" b="1" i="1"/>
            <a:t>Data Preprocessing: </a:t>
          </a:r>
          <a:r>
            <a:rPr lang="en-US"/>
            <a:t>Performing data preprocessing tasks like cleaning, normalization, and feature selection</a:t>
          </a:r>
        </a:p>
      </dgm:t>
    </dgm:pt>
    <dgm:pt modelId="{9D17CBE5-CE5B-4A81-872B-2DB1DD9D8A32}" type="parTrans" cxnId="{BAF1454D-3B53-4449-BF35-269AF77A2762}">
      <dgm:prSet/>
      <dgm:spPr/>
      <dgm:t>
        <a:bodyPr/>
        <a:lstStyle/>
        <a:p>
          <a:endParaRPr lang="en-US"/>
        </a:p>
      </dgm:t>
    </dgm:pt>
    <dgm:pt modelId="{63EB31CB-582E-4F16-8073-42369132BC1F}" type="sibTrans" cxnId="{BAF1454D-3B53-4449-BF35-269AF77A2762}">
      <dgm:prSet/>
      <dgm:spPr/>
      <dgm:t>
        <a:bodyPr/>
        <a:lstStyle/>
        <a:p>
          <a:endParaRPr lang="en-US"/>
        </a:p>
      </dgm:t>
    </dgm:pt>
    <dgm:pt modelId="{B7225C1D-3B8E-4F87-AD13-2C1D28F4DA04}">
      <dgm:prSet/>
      <dgm:spPr/>
      <dgm:t>
        <a:bodyPr/>
        <a:lstStyle/>
        <a:p>
          <a:r>
            <a:rPr lang="en-US" b="1" i="1"/>
            <a:t>Explanatory Data Analysis: </a:t>
          </a:r>
          <a:r>
            <a:rPr lang="en-US"/>
            <a:t>Analyzing and visualizing the data to understand patterns and distributions</a:t>
          </a:r>
        </a:p>
      </dgm:t>
    </dgm:pt>
    <dgm:pt modelId="{FAECC72A-A4FC-45E0-B0EC-385151D34E60}" type="parTrans" cxnId="{357503D7-DCB8-4E94-B227-F39BFA86533C}">
      <dgm:prSet/>
      <dgm:spPr/>
      <dgm:t>
        <a:bodyPr/>
        <a:lstStyle/>
        <a:p>
          <a:endParaRPr lang="en-US"/>
        </a:p>
      </dgm:t>
    </dgm:pt>
    <dgm:pt modelId="{18FECF8F-A09A-4C66-A179-236AC1A3790E}" type="sibTrans" cxnId="{357503D7-DCB8-4E94-B227-F39BFA86533C}">
      <dgm:prSet/>
      <dgm:spPr/>
      <dgm:t>
        <a:bodyPr/>
        <a:lstStyle/>
        <a:p>
          <a:endParaRPr lang="en-US"/>
        </a:p>
      </dgm:t>
    </dgm:pt>
    <dgm:pt modelId="{EA9D148C-E807-4D48-A375-65176BE036C0}">
      <dgm:prSet/>
      <dgm:spPr/>
      <dgm:t>
        <a:bodyPr/>
        <a:lstStyle/>
        <a:p>
          <a:r>
            <a:rPr lang="en-US" b="1" i="1" dirty="0"/>
            <a:t>Data Modeling (NLP) </a:t>
          </a:r>
          <a:endParaRPr lang="en-US" dirty="0"/>
        </a:p>
      </dgm:t>
    </dgm:pt>
    <dgm:pt modelId="{1DB29698-79A8-4C70-9013-26957C74EE5D}" type="parTrans" cxnId="{BB5E08A2-3615-4855-BE18-019BCD409754}">
      <dgm:prSet/>
      <dgm:spPr/>
      <dgm:t>
        <a:bodyPr/>
        <a:lstStyle/>
        <a:p>
          <a:endParaRPr lang="en-US"/>
        </a:p>
      </dgm:t>
    </dgm:pt>
    <dgm:pt modelId="{D25FBF6E-25A7-4002-A716-66531929C493}" type="sibTrans" cxnId="{BB5E08A2-3615-4855-BE18-019BCD409754}">
      <dgm:prSet/>
      <dgm:spPr/>
      <dgm:t>
        <a:bodyPr/>
        <a:lstStyle/>
        <a:p>
          <a:endParaRPr lang="en-US"/>
        </a:p>
      </dgm:t>
    </dgm:pt>
    <dgm:pt modelId="{55753927-8239-4DFB-A7FA-B4800305E9FE}">
      <dgm:prSet/>
      <dgm:spPr/>
      <dgm:t>
        <a:bodyPr/>
        <a:lstStyle/>
        <a:p>
          <a:r>
            <a:rPr lang="en-US" b="1" i="1" dirty="0"/>
            <a:t>Model Testing and Result: </a:t>
          </a:r>
          <a:r>
            <a:rPr lang="en-US" dirty="0"/>
            <a:t>Evaluating the NLP model with the testing data</a:t>
          </a:r>
        </a:p>
      </dgm:t>
    </dgm:pt>
    <dgm:pt modelId="{F093F382-A316-47CD-8526-493904131641}" type="parTrans" cxnId="{430C3FAA-EAFB-48AB-B5E0-B117B6F0C7FE}">
      <dgm:prSet/>
      <dgm:spPr/>
      <dgm:t>
        <a:bodyPr/>
        <a:lstStyle/>
        <a:p>
          <a:endParaRPr lang="en-US"/>
        </a:p>
      </dgm:t>
    </dgm:pt>
    <dgm:pt modelId="{09ABDB11-77EB-43CC-BEBB-03A943FCDE3C}" type="sibTrans" cxnId="{430C3FAA-EAFB-48AB-B5E0-B117B6F0C7FE}">
      <dgm:prSet/>
      <dgm:spPr/>
      <dgm:t>
        <a:bodyPr/>
        <a:lstStyle/>
        <a:p>
          <a:endParaRPr lang="en-US"/>
        </a:p>
      </dgm:t>
    </dgm:pt>
    <dgm:pt modelId="{0D8DA79A-036D-48F1-A7F0-1B796ED898DB}">
      <dgm:prSet/>
      <dgm:spPr/>
      <dgm:t>
        <a:bodyPr/>
        <a:lstStyle/>
        <a:p>
          <a:r>
            <a:rPr lang="en-US" b="1" i="1"/>
            <a:t>Conclusion: </a:t>
          </a:r>
          <a:r>
            <a:rPr lang="en-US"/>
            <a:t>Assessing the results and implications</a:t>
          </a:r>
        </a:p>
      </dgm:t>
    </dgm:pt>
    <dgm:pt modelId="{1539BA19-81B1-4FAB-BE8A-CFFC89BEDCDA}" type="parTrans" cxnId="{0DB2C9B0-83C6-4956-B724-658D0A2513EF}">
      <dgm:prSet/>
      <dgm:spPr/>
      <dgm:t>
        <a:bodyPr/>
        <a:lstStyle/>
        <a:p>
          <a:endParaRPr lang="en-US"/>
        </a:p>
      </dgm:t>
    </dgm:pt>
    <dgm:pt modelId="{BACB1A72-B5CA-4CC5-8B77-6A855EEDC1E6}" type="sibTrans" cxnId="{0DB2C9B0-83C6-4956-B724-658D0A2513EF}">
      <dgm:prSet/>
      <dgm:spPr/>
      <dgm:t>
        <a:bodyPr/>
        <a:lstStyle/>
        <a:p>
          <a:endParaRPr lang="en-US"/>
        </a:p>
      </dgm:t>
    </dgm:pt>
    <dgm:pt modelId="{3B885904-21BD-4FBD-AB9C-3C172ACF8C45}" type="pres">
      <dgm:prSet presAssocID="{5E5BCE22-2D9E-4D3D-BB72-77812D166CCC}" presName="root" presStyleCnt="0">
        <dgm:presLayoutVars>
          <dgm:dir/>
          <dgm:resizeHandles val="exact"/>
        </dgm:presLayoutVars>
      </dgm:prSet>
      <dgm:spPr/>
    </dgm:pt>
    <dgm:pt modelId="{810A08D4-3A41-44E2-B857-423B5B54CB55}" type="pres">
      <dgm:prSet presAssocID="{95B6DC50-03CC-467D-85F7-79793D4F9BCF}" presName="compNode" presStyleCnt="0"/>
      <dgm:spPr/>
    </dgm:pt>
    <dgm:pt modelId="{788B49ED-7DEC-4A05-81D3-6618B63873FF}" type="pres">
      <dgm:prSet presAssocID="{95B6DC50-03CC-467D-85F7-79793D4F9BCF}" presName="bgRect" presStyleLbl="bgShp" presStyleIdx="0" presStyleCnt="6"/>
      <dgm:spPr/>
    </dgm:pt>
    <dgm:pt modelId="{DAD5E853-A73F-4957-935E-F792E4DEAF3D}" type="pres">
      <dgm:prSet presAssocID="{95B6DC50-03CC-467D-85F7-79793D4F9BC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7145815F-73C9-4813-9D92-FD1DEA2F98C3}" type="pres">
      <dgm:prSet presAssocID="{95B6DC50-03CC-467D-85F7-79793D4F9BCF}" presName="spaceRect" presStyleCnt="0"/>
      <dgm:spPr/>
    </dgm:pt>
    <dgm:pt modelId="{8BE3052F-AB8C-4416-8ABC-69455A72AA48}" type="pres">
      <dgm:prSet presAssocID="{95B6DC50-03CC-467D-85F7-79793D4F9BCF}" presName="parTx" presStyleLbl="revTx" presStyleIdx="0" presStyleCnt="6">
        <dgm:presLayoutVars>
          <dgm:chMax val="0"/>
          <dgm:chPref val="0"/>
        </dgm:presLayoutVars>
      </dgm:prSet>
      <dgm:spPr/>
    </dgm:pt>
    <dgm:pt modelId="{FD4B7D3F-BAC2-4ABA-9D4F-77C5B0DBC444}" type="pres">
      <dgm:prSet presAssocID="{A461D232-86E1-412E-91AF-5ABE6EEFB26C}" presName="sibTrans" presStyleCnt="0"/>
      <dgm:spPr/>
    </dgm:pt>
    <dgm:pt modelId="{2CF4F339-F3DA-4057-BD47-A8873506D567}" type="pres">
      <dgm:prSet presAssocID="{C3F31606-BDE8-4223-802D-FE463E161918}" presName="compNode" presStyleCnt="0"/>
      <dgm:spPr/>
    </dgm:pt>
    <dgm:pt modelId="{0F4F2976-56A3-4BC6-8207-F1013BA79FE3}" type="pres">
      <dgm:prSet presAssocID="{C3F31606-BDE8-4223-802D-FE463E161918}" presName="bgRect" presStyleLbl="bgShp" presStyleIdx="1" presStyleCnt="6"/>
      <dgm:spPr/>
    </dgm:pt>
    <dgm:pt modelId="{3B344EAC-4795-43A5-A7AC-14E37BF6F3F2}" type="pres">
      <dgm:prSet presAssocID="{C3F31606-BDE8-4223-802D-FE463E16191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4DFD21D3-022B-4BCF-BDBA-1554A3DBEB72}" type="pres">
      <dgm:prSet presAssocID="{C3F31606-BDE8-4223-802D-FE463E161918}" presName="spaceRect" presStyleCnt="0"/>
      <dgm:spPr/>
    </dgm:pt>
    <dgm:pt modelId="{67459273-C5FC-4AC6-B357-8B27C8872421}" type="pres">
      <dgm:prSet presAssocID="{C3F31606-BDE8-4223-802D-FE463E161918}" presName="parTx" presStyleLbl="revTx" presStyleIdx="1" presStyleCnt="6">
        <dgm:presLayoutVars>
          <dgm:chMax val="0"/>
          <dgm:chPref val="0"/>
        </dgm:presLayoutVars>
      </dgm:prSet>
      <dgm:spPr/>
    </dgm:pt>
    <dgm:pt modelId="{C1AD3F2C-F77F-4ABF-8365-854FF5C734EA}" type="pres">
      <dgm:prSet presAssocID="{63EB31CB-582E-4F16-8073-42369132BC1F}" presName="sibTrans" presStyleCnt="0"/>
      <dgm:spPr/>
    </dgm:pt>
    <dgm:pt modelId="{80235BB3-8B3F-426A-AAB8-A292AE926FDD}" type="pres">
      <dgm:prSet presAssocID="{B7225C1D-3B8E-4F87-AD13-2C1D28F4DA04}" presName="compNode" presStyleCnt="0"/>
      <dgm:spPr/>
    </dgm:pt>
    <dgm:pt modelId="{FA54DB31-F895-41EA-8527-1F217FDD664C}" type="pres">
      <dgm:prSet presAssocID="{B7225C1D-3B8E-4F87-AD13-2C1D28F4DA04}" presName="bgRect" presStyleLbl="bgShp" presStyleIdx="2" presStyleCnt="6"/>
      <dgm:spPr/>
    </dgm:pt>
    <dgm:pt modelId="{A8F7AF32-6CB7-4C20-8936-B35EF20DB54A}" type="pres">
      <dgm:prSet presAssocID="{B7225C1D-3B8E-4F87-AD13-2C1D28F4DA0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C72D8F3C-EC58-4A6B-99DD-37BBF3E7CEC1}" type="pres">
      <dgm:prSet presAssocID="{B7225C1D-3B8E-4F87-AD13-2C1D28F4DA04}" presName="spaceRect" presStyleCnt="0"/>
      <dgm:spPr/>
    </dgm:pt>
    <dgm:pt modelId="{BD10720D-CB82-4461-8E9E-C05C0946C3CB}" type="pres">
      <dgm:prSet presAssocID="{B7225C1D-3B8E-4F87-AD13-2C1D28F4DA04}" presName="parTx" presStyleLbl="revTx" presStyleIdx="2" presStyleCnt="6">
        <dgm:presLayoutVars>
          <dgm:chMax val="0"/>
          <dgm:chPref val="0"/>
        </dgm:presLayoutVars>
      </dgm:prSet>
      <dgm:spPr/>
    </dgm:pt>
    <dgm:pt modelId="{BFABB92E-4F68-4E02-8029-1DCCB01C613E}" type="pres">
      <dgm:prSet presAssocID="{18FECF8F-A09A-4C66-A179-236AC1A3790E}" presName="sibTrans" presStyleCnt="0"/>
      <dgm:spPr/>
    </dgm:pt>
    <dgm:pt modelId="{DED0A43C-B25E-4CD2-81D1-BA7BD7E08449}" type="pres">
      <dgm:prSet presAssocID="{EA9D148C-E807-4D48-A375-65176BE036C0}" presName="compNode" presStyleCnt="0"/>
      <dgm:spPr/>
    </dgm:pt>
    <dgm:pt modelId="{CE3C7E75-6DB2-41B0-B8FB-91FAD3EEFF10}" type="pres">
      <dgm:prSet presAssocID="{EA9D148C-E807-4D48-A375-65176BE036C0}" presName="bgRect" presStyleLbl="bgShp" presStyleIdx="3" presStyleCnt="6"/>
      <dgm:spPr/>
    </dgm:pt>
    <dgm:pt modelId="{9CE54FB6-143C-4829-863A-582FCBFDDE3B}" type="pres">
      <dgm:prSet presAssocID="{EA9D148C-E807-4D48-A375-65176BE036C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593B28B0-D3EC-4629-86CA-80906B679AAA}" type="pres">
      <dgm:prSet presAssocID="{EA9D148C-E807-4D48-A375-65176BE036C0}" presName="spaceRect" presStyleCnt="0"/>
      <dgm:spPr/>
    </dgm:pt>
    <dgm:pt modelId="{50EAFBCC-B92C-4590-A4FA-8C37EB2DE2DA}" type="pres">
      <dgm:prSet presAssocID="{EA9D148C-E807-4D48-A375-65176BE036C0}" presName="parTx" presStyleLbl="revTx" presStyleIdx="3" presStyleCnt="6">
        <dgm:presLayoutVars>
          <dgm:chMax val="0"/>
          <dgm:chPref val="0"/>
        </dgm:presLayoutVars>
      </dgm:prSet>
      <dgm:spPr/>
    </dgm:pt>
    <dgm:pt modelId="{C33C547B-D969-4780-AC33-4B298439C4C2}" type="pres">
      <dgm:prSet presAssocID="{D25FBF6E-25A7-4002-A716-66531929C493}" presName="sibTrans" presStyleCnt="0"/>
      <dgm:spPr/>
    </dgm:pt>
    <dgm:pt modelId="{47A3FF22-325F-429C-9992-DC38F6AA6C48}" type="pres">
      <dgm:prSet presAssocID="{55753927-8239-4DFB-A7FA-B4800305E9FE}" presName="compNode" presStyleCnt="0"/>
      <dgm:spPr/>
    </dgm:pt>
    <dgm:pt modelId="{DA4D94AC-4D7C-42A5-ADA9-83DD04D803F2}" type="pres">
      <dgm:prSet presAssocID="{55753927-8239-4DFB-A7FA-B4800305E9FE}" presName="bgRect" presStyleLbl="bgShp" presStyleIdx="4" presStyleCnt="6"/>
      <dgm:spPr/>
    </dgm:pt>
    <dgm:pt modelId="{46C630E5-83AA-4F3B-A06B-66B317E131FB}" type="pres">
      <dgm:prSet presAssocID="{55753927-8239-4DFB-A7FA-B4800305E9F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6AA0C153-4FE9-44AF-8679-3D57A893D704}" type="pres">
      <dgm:prSet presAssocID="{55753927-8239-4DFB-A7FA-B4800305E9FE}" presName="spaceRect" presStyleCnt="0"/>
      <dgm:spPr/>
    </dgm:pt>
    <dgm:pt modelId="{CAFFBAD5-92D5-48B0-ADC4-8DA350A5858B}" type="pres">
      <dgm:prSet presAssocID="{55753927-8239-4DFB-A7FA-B4800305E9FE}" presName="parTx" presStyleLbl="revTx" presStyleIdx="4" presStyleCnt="6">
        <dgm:presLayoutVars>
          <dgm:chMax val="0"/>
          <dgm:chPref val="0"/>
        </dgm:presLayoutVars>
      </dgm:prSet>
      <dgm:spPr/>
    </dgm:pt>
    <dgm:pt modelId="{7F613628-C9B5-4F48-B0B8-FEA38C56814D}" type="pres">
      <dgm:prSet presAssocID="{09ABDB11-77EB-43CC-BEBB-03A943FCDE3C}" presName="sibTrans" presStyleCnt="0"/>
      <dgm:spPr/>
    </dgm:pt>
    <dgm:pt modelId="{0C0BB311-E816-4742-96F3-16D3CB8DAEF8}" type="pres">
      <dgm:prSet presAssocID="{0D8DA79A-036D-48F1-A7F0-1B796ED898DB}" presName="compNode" presStyleCnt="0"/>
      <dgm:spPr/>
    </dgm:pt>
    <dgm:pt modelId="{C298D924-6BAC-479D-B89C-7695BD712010}" type="pres">
      <dgm:prSet presAssocID="{0D8DA79A-036D-48F1-A7F0-1B796ED898DB}" presName="bgRect" presStyleLbl="bgShp" presStyleIdx="5" presStyleCnt="6"/>
      <dgm:spPr/>
    </dgm:pt>
    <dgm:pt modelId="{7C0AB632-FF12-44C8-A1AF-11CCCC3BBEA0}" type="pres">
      <dgm:prSet presAssocID="{0D8DA79A-036D-48F1-A7F0-1B796ED898D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5C7992D7-CAE6-4219-B693-E0D10DC83E80}" type="pres">
      <dgm:prSet presAssocID="{0D8DA79A-036D-48F1-A7F0-1B796ED898DB}" presName="spaceRect" presStyleCnt="0"/>
      <dgm:spPr/>
    </dgm:pt>
    <dgm:pt modelId="{63BDF236-DC34-48AD-8312-7235AF70F01D}" type="pres">
      <dgm:prSet presAssocID="{0D8DA79A-036D-48F1-A7F0-1B796ED898DB}" presName="parTx" presStyleLbl="revTx" presStyleIdx="5" presStyleCnt="6">
        <dgm:presLayoutVars>
          <dgm:chMax val="0"/>
          <dgm:chPref val="0"/>
        </dgm:presLayoutVars>
      </dgm:prSet>
      <dgm:spPr/>
    </dgm:pt>
  </dgm:ptLst>
  <dgm:cxnLst>
    <dgm:cxn modelId="{B86A6010-27A5-4B26-9905-297CA1287ED0}" type="presOf" srcId="{95B6DC50-03CC-467D-85F7-79793D4F9BCF}" destId="{8BE3052F-AB8C-4416-8ABC-69455A72AA48}" srcOrd="0" destOrd="0" presId="urn:microsoft.com/office/officeart/2018/2/layout/IconVerticalSolidList"/>
    <dgm:cxn modelId="{0E0F1511-59AE-4F7F-806B-BFB53C8B648F}" type="presOf" srcId="{B7225C1D-3B8E-4F87-AD13-2C1D28F4DA04}" destId="{BD10720D-CB82-4461-8E9E-C05C0946C3CB}" srcOrd="0" destOrd="0" presId="urn:microsoft.com/office/officeart/2018/2/layout/IconVerticalSolidList"/>
    <dgm:cxn modelId="{2D96DE40-E8EB-4675-B7F1-FE1E20F74322}" type="presOf" srcId="{EA9D148C-E807-4D48-A375-65176BE036C0}" destId="{50EAFBCC-B92C-4590-A4FA-8C37EB2DE2DA}" srcOrd="0" destOrd="0" presId="urn:microsoft.com/office/officeart/2018/2/layout/IconVerticalSolidList"/>
    <dgm:cxn modelId="{BAF1454D-3B53-4449-BF35-269AF77A2762}" srcId="{5E5BCE22-2D9E-4D3D-BB72-77812D166CCC}" destId="{C3F31606-BDE8-4223-802D-FE463E161918}" srcOrd="1" destOrd="0" parTransId="{9D17CBE5-CE5B-4A81-872B-2DB1DD9D8A32}" sibTransId="{63EB31CB-582E-4F16-8073-42369132BC1F}"/>
    <dgm:cxn modelId="{85988670-C432-4449-8E22-CEF317BA6F5F}" type="presOf" srcId="{C3F31606-BDE8-4223-802D-FE463E161918}" destId="{67459273-C5FC-4AC6-B357-8B27C8872421}" srcOrd="0" destOrd="0" presId="urn:microsoft.com/office/officeart/2018/2/layout/IconVerticalSolidList"/>
    <dgm:cxn modelId="{56777093-6FEA-405B-9A2D-3F5648EA2C36}" type="presOf" srcId="{55753927-8239-4DFB-A7FA-B4800305E9FE}" destId="{CAFFBAD5-92D5-48B0-ADC4-8DA350A5858B}" srcOrd="0" destOrd="0" presId="urn:microsoft.com/office/officeart/2018/2/layout/IconVerticalSolidList"/>
    <dgm:cxn modelId="{BB5E08A2-3615-4855-BE18-019BCD409754}" srcId="{5E5BCE22-2D9E-4D3D-BB72-77812D166CCC}" destId="{EA9D148C-E807-4D48-A375-65176BE036C0}" srcOrd="3" destOrd="0" parTransId="{1DB29698-79A8-4C70-9013-26957C74EE5D}" sibTransId="{D25FBF6E-25A7-4002-A716-66531929C493}"/>
    <dgm:cxn modelId="{430C3FAA-EAFB-48AB-B5E0-B117B6F0C7FE}" srcId="{5E5BCE22-2D9E-4D3D-BB72-77812D166CCC}" destId="{55753927-8239-4DFB-A7FA-B4800305E9FE}" srcOrd="4" destOrd="0" parTransId="{F093F382-A316-47CD-8526-493904131641}" sibTransId="{09ABDB11-77EB-43CC-BEBB-03A943FCDE3C}"/>
    <dgm:cxn modelId="{0DB2C9B0-83C6-4956-B724-658D0A2513EF}" srcId="{5E5BCE22-2D9E-4D3D-BB72-77812D166CCC}" destId="{0D8DA79A-036D-48F1-A7F0-1B796ED898DB}" srcOrd="5" destOrd="0" parTransId="{1539BA19-81B1-4FAB-BE8A-CFFC89BEDCDA}" sibTransId="{BACB1A72-B5CA-4CC5-8B77-6A855EEDC1E6}"/>
    <dgm:cxn modelId="{BAF9ACBD-1B35-4CD2-9231-C90CD0A0723B}" srcId="{5E5BCE22-2D9E-4D3D-BB72-77812D166CCC}" destId="{95B6DC50-03CC-467D-85F7-79793D4F9BCF}" srcOrd="0" destOrd="0" parTransId="{40D34F6A-E31C-4E70-8932-5E34CF6C2356}" sibTransId="{A461D232-86E1-412E-91AF-5ABE6EEFB26C}"/>
    <dgm:cxn modelId="{455742C1-B5DF-4528-9977-9DC8E62F28E2}" type="presOf" srcId="{0D8DA79A-036D-48F1-A7F0-1B796ED898DB}" destId="{63BDF236-DC34-48AD-8312-7235AF70F01D}" srcOrd="0" destOrd="0" presId="urn:microsoft.com/office/officeart/2018/2/layout/IconVerticalSolidList"/>
    <dgm:cxn modelId="{357503D7-DCB8-4E94-B227-F39BFA86533C}" srcId="{5E5BCE22-2D9E-4D3D-BB72-77812D166CCC}" destId="{B7225C1D-3B8E-4F87-AD13-2C1D28F4DA04}" srcOrd="2" destOrd="0" parTransId="{FAECC72A-A4FC-45E0-B0EC-385151D34E60}" sibTransId="{18FECF8F-A09A-4C66-A179-236AC1A3790E}"/>
    <dgm:cxn modelId="{5E2F7CDE-3585-49E0-8261-48A023181916}" type="presOf" srcId="{5E5BCE22-2D9E-4D3D-BB72-77812D166CCC}" destId="{3B885904-21BD-4FBD-AB9C-3C172ACF8C45}" srcOrd="0" destOrd="0" presId="urn:microsoft.com/office/officeart/2018/2/layout/IconVerticalSolidList"/>
    <dgm:cxn modelId="{084E3B9F-9E60-452A-9B70-6E07B206CE43}" type="presParOf" srcId="{3B885904-21BD-4FBD-AB9C-3C172ACF8C45}" destId="{810A08D4-3A41-44E2-B857-423B5B54CB55}" srcOrd="0" destOrd="0" presId="urn:microsoft.com/office/officeart/2018/2/layout/IconVerticalSolidList"/>
    <dgm:cxn modelId="{53F03CA1-1CE8-47C9-983D-5082B4FD1C36}" type="presParOf" srcId="{810A08D4-3A41-44E2-B857-423B5B54CB55}" destId="{788B49ED-7DEC-4A05-81D3-6618B63873FF}" srcOrd="0" destOrd="0" presId="urn:microsoft.com/office/officeart/2018/2/layout/IconVerticalSolidList"/>
    <dgm:cxn modelId="{D517D7FB-BD6D-4E31-B064-E76226F09CE1}" type="presParOf" srcId="{810A08D4-3A41-44E2-B857-423B5B54CB55}" destId="{DAD5E853-A73F-4957-935E-F792E4DEAF3D}" srcOrd="1" destOrd="0" presId="urn:microsoft.com/office/officeart/2018/2/layout/IconVerticalSolidList"/>
    <dgm:cxn modelId="{DF45F9DD-8489-4734-832A-A37F638069B1}" type="presParOf" srcId="{810A08D4-3A41-44E2-B857-423B5B54CB55}" destId="{7145815F-73C9-4813-9D92-FD1DEA2F98C3}" srcOrd="2" destOrd="0" presId="urn:microsoft.com/office/officeart/2018/2/layout/IconVerticalSolidList"/>
    <dgm:cxn modelId="{48C1EE7C-75DC-414C-BC25-64EF902037DE}" type="presParOf" srcId="{810A08D4-3A41-44E2-B857-423B5B54CB55}" destId="{8BE3052F-AB8C-4416-8ABC-69455A72AA48}" srcOrd="3" destOrd="0" presId="urn:microsoft.com/office/officeart/2018/2/layout/IconVerticalSolidList"/>
    <dgm:cxn modelId="{EF16FE17-FA8C-4217-9D2C-E17AF2A7DBF2}" type="presParOf" srcId="{3B885904-21BD-4FBD-AB9C-3C172ACF8C45}" destId="{FD4B7D3F-BAC2-4ABA-9D4F-77C5B0DBC444}" srcOrd="1" destOrd="0" presId="urn:microsoft.com/office/officeart/2018/2/layout/IconVerticalSolidList"/>
    <dgm:cxn modelId="{11C5DC7D-7EB8-401B-B160-CBA8FC4D02DA}" type="presParOf" srcId="{3B885904-21BD-4FBD-AB9C-3C172ACF8C45}" destId="{2CF4F339-F3DA-4057-BD47-A8873506D567}" srcOrd="2" destOrd="0" presId="urn:microsoft.com/office/officeart/2018/2/layout/IconVerticalSolidList"/>
    <dgm:cxn modelId="{26C4F64A-D583-4C2B-A2AB-E6CB99A19177}" type="presParOf" srcId="{2CF4F339-F3DA-4057-BD47-A8873506D567}" destId="{0F4F2976-56A3-4BC6-8207-F1013BA79FE3}" srcOrd="0" destOrd="0" presId="urn:microsoft.com/office/officeart/2018/2/layout/IconVerticalSolidList"/>
    <dgm:cxn modelId="{B406866C-98D9-4C03-8A50-208E1D18E6A7}" type="presParOf" srcId="{2CF4F339-F3DA-4057-BD47-A8873506D567}" destId="{3B344EAC-4795-43A5-A7AC-14E37BF6F3F2}" srcOrd="1" destOrd="0" presId="urn:microsoft.com/office/officeart/2018/2/layout/IconVerticalSolidList"/>
    <dgm:cxn modelId="{C9E0C4C8-ACB5-4126-8352-1EAEBC42B7CE}" type="presParOf" srcId="{2CF4F339-F3DA-4057-BD47-A8873506D567}" destId="{4DFD21D3-022B-4BCF-BDBA-1554A3DBEB72}" srcOrd="2" destOrd="0" presId="urn:microsoft.com/office/officeart/2018/2/layout/IconVerticalSolidList"/>
    <dgm:cxn modelId="{E7A7756D-51D9-4AEB-BDCD-EE062ADD3122}" type="presParOf" srcId="{2CF4F339-F3DA-4057-BD47-A8873506D567}" destId="{67459273-C5FC-4AC6-B357-8B27C8872421}" srcOrd="3" destOrd="0" presId="urn:microsoft.com/office/officeart/2018/2/layout/IconVerticalSolidList"/>
    <dgm:cxn modelId="{6F64D7B2-3C18-45A2-B8FE-11FB0360255C}" type="presParOf" srcId="{3B885904-21BD-4FBD-AB9C-3C172ACF8C45}" destId="{C1AD3F2C-F77F-4ABF-8365-854FF5C734EA}" srcOrd="3" destOrd="0" presId="urn:microsoft.com/office/officeart/2018/2/layout/IconVerticalSolidList"/>
    <dgm:cxn modelId="{10C42EA2-2750-46AC-904C-54026338683F}" type="presParOf" srcId="{3B885904-21BD-4FBD-AB9C-3C172ACF8C45}" destId="{80235BB3-8B3F-426A-AAB8-A292AE926FDD}" srcOrd="4" destOrd="0" presId="urn:microsoft.com/office/officeart/2018/2/layout/IconVerticalSolidList"/>
    <dgm:cxn modelId="{A50A1720-B38E-40C0-8A0B-0CD6834A9068}" type="presParOf" srcId="{80235BB3-8B3F-426A-AAB8-A292AE926FDD}" destId="{FA54DB31-F895-41EA-8527-1F217FDD664C}" srcOrd="0" destOrd="0" presId="urn:microsoft.com/office/officeart/2018/2/layout/IconVerticalSolidList"/>
    <dgm:cxn modelId="{CBFAA3CA-AC0C-450E-9899-AFC66034ECDD}" type="presParOf" srcId="{80235BB3-8B3F-426A-AAB8-A292AE926FDD}" destId="{A8F7AF32-6CB7-4C20-8936-B35EF20DB54A}" srcOrd="1" destOrd="0" presId="urn:microsoft.com/office/officeart/2018/2/layout/IconVerticalSolidList"/>
    <dgm:cxn modelId="{693AFF5F-F536-498A-A5C9-B92FDE14AEF6}" type="presParOf" srcId="{80235BB3-8B3F-426A-AAB8-A292AE926FDD}" destId="{C72D8F3C-EC58-4A6B-99DD-37BBF3E7CEC1}" srcOrd="2" destOrd="0" presId="urn:microsoft.com/office/officeart/2018/2/layout/IconVerticalSolidList"/>
    <dgm:cxn modelId="{E3449EDB-5226-412B-AE9F-ED5F66DF69DE}" type="presParOf" srcId="{80235BB3-8B3F-426A-AAB8-A292AE926FDD}" destId="{BD10720D-CB82-4461-8E9E-C05C0946C3CB}" srcOrd="3" destOrd="0" presId="urn:microsoft.com/office/officeart/2018/2/layout/IconVerticalSolidList"/>
    <dgm:cxn modelId="{D061EE09-9863-4930-BC59-8EC52826216A}" type="presParOf" srcId="{3B885904-21BD-4FBD-AB9C-3C172ACF8C45}" destId="{BFABB92E-4F68-4E02-8029-1DCCB01C613E}" srcOrd="5" destOrd="0" presId="urn:microsoft.com/office/officeart/2018/2/layout/IconVerticalSolidList"/>
    <dgm:cxn modelId="{C3C37540-27F7-4D28-9407-80723731F5C3}" type="presParOf" srcId="{3B885904-21BD-4FBD-AB9C-3C172ACF8C45}" destId="{DED0A43C-B25E-4CD2-81D1-BA7BD7E08449}" srcOrd="6" destOrd="0" presId="urn:microsoft.com/office/officeart/2018/2/layout/IconVerticalSolidList"/>
    <dgm:cxn modelId="{C85BFD7C-CF8B-40E7-9F7A-4AB0E3D45198}" type="presParOf" srcId="{DED0A43C-B25E-4CD2-81D1-BA7BD7E08449}" destId="{CE3C7E75-6DB2-41B0-B8FB-91FAD3EEFF10}" srcOrd="0" destOrd="0" presId="urn:microsoft.com/office/officeart/2018/2/layout/IconVerticalSolidList"/>
    <dgm:cxn modelId="{87B812E8-3D5E-4D18-A124-DDBAE0ADF229}" type="presParOf" srcId="{DED0A43C-B25E-4CD2-81D1-BA7BD7E08449}" destId="{9CE54FB6-143C-4829-863A-582FCBFDDE3B}" srcOrd="1" destOrd="0" presId="urn:microsoft.com/office/officeart/2018/2/layout/IconVerticalSolidList"/>
    <dgm:cxn modelId="{DB7D17B6-CE2B-4075-9577-0014587BF80D}" type="presParOf" srcId="{DED0A43C-B25E-4CD2-81D1-BA7BD7E08449}" destId="{593B28B0-D3EC-4629-86CA-80906B679AAA}" srcOrd="2" destOrd="0" presId="urn:microsoft.com/office/officeart/2018/2/layout/IconVerticalSolidList"/>
    <dgm:cxn modelId="{4AD36AA4-B613-458F-A72B-DCB45C7DA1E7}" type="presParOf" srcId="{DED0A43C-B25E-4CD2-81D1-BA7BD7E08449}" destId="{50EAFBCC-B92C-4590-A4FA-8C37EB2DE2DA}" srcOrd="3" destOrd="0" presId="urn:microsoft.com/office/officeart/2018/2/layout/IconVerticalSolidList"/>
    <dgm:cxn modelId="{36EF8192-2E56-4704-9FA2-BCA756F6B653}" type="presParOf" srcId="{3B885904-21BD-4FBD-AB9C-3C172ACF8C45}" destId="{C33C547B-D969-4780-AC33-4B298439C4C2}" srcOrd="7" destOrd="0" presId="urn:microsoft.com/office/officeart/2018/2/layout/IconVerticalSolidList"/>
    <dgm:cxn modelId="{8116C4CF-12C3-410E-AF90-77529DC67475}" type="presParOf" srcId="{3B885904-21BD-4FBD-AB9C-3C172ACF8C45}" destId="{47A3FF22-325F-429C-9992-DC38F6AA6C48}" srcOrd="8" destOrd="0" presId="urn:microsoft.com/office/officeart/2018/2/layout/IconVerticalSolidList"/>
    <dgm:cxn modelId="{8D4EBDD7-4F65-4DFF-A97D-4E7AD849DDB1}" type="presParOf" srcId="{47A3FF22-325F-429C-9992-DC38F6AA6C48}" destId="{DA4D94AC-4D7C-42A5-ADA9-83DD04D803F2}" srcOrd="0" destOrd="0" presId="urn:microsoft.com/office/officeart/2018/2/layout/IconVerticalSolidList"/>
    <dgm:cxn modelId="{C1AB690D-90FC-47B7-B39C-F78AEBBAB84E}" type="presParOf" srcId="{47A3FF22-325F-429C-9992-DC38F6AA6C48}" destId="{46C630E5-83AA-4F3B-A06B-66B317E131FB}" srcOrd="1" destOrd="0" presId="urn:microsoft.com/office/officeart/2018/2/layout/IconVerticalSolidList"/>
    <dgm:cxn modelId="{1FA20AC4-4188-46CF-A54C-CE734DE8C157}" type="presParOf" srcId="{47A3FF22-325F-429C-9992-DC38F6AA6C48}" destId="{6AA0C153-4FE9-44AF-8679-3D57A893D704}" srcOrd="2" destOrd="0" presId="urn:microsoft.com/office/officeart/2018/2/layout/IconVerticalSolidList"/>
    <dgm:cxn modelId="{6FE86BFE-8913-4AA1-9D7D-55E34259F901}" type="presParOf" srcId="{47A3FF22-325F-429C-9992-DC38F6AA6C48}" destId="{CAFFBAD5-92D5-48B0-ADC4-8DA350A5858B}" srcOrd="3" destOrd="0" presId="urn:microsoft.com/office/officeart/2018/2/layout/IconVerticalSolidList"/>
    <dgm:cxn modelId="{D775242F-A572-4038-AC43-A62BA18837DA}" type="presParOf" srcId="{3B885904-21BD-4FBD-AB9C-3C172ACF8C45}" destId="{7F613628-C9B5-4F48-B0B8-FEA38C56814D}" srcOrd="9" destOrd="0" presId="urn:microsoft.com/office/officeart/2018/2/layout/IconVerticalSolidList"/>
    <dgm:cxn modelId="{E8EAFC43-4EB8-46AC-A3B4-606D7397364B}" type="presParOf" srcId="{3B885904-21BD-4FBD-AB9C-3C172ACF8C45}" destId="{0C0BB311-E816-4742-96F3-16D3CB8DAEF8}" srcOrd="10" destOrd="0" presId="urn:microsoft.com/office/officeart/2018/2/layout/IconVerticalSolidList"/>
    <dgm:cxn modelId="{4160353E-C30F-44A8-8F97-9A9AEC1A7903}" type="presParOf" srcId="{0C0BB311-E816-4742-96F3-16D3CB8DAEF8}" destId="{C298D924-6BAC-479D-B89C-7695BD712010}" srcOrd="0" destOrd="0" presId="urn:microsoft.com/office/officeart/2018/2/layout/IconVerticalSolidList"/>
    <dgm:cxn modelId="{284BF8EC-877C-4660-8620-36A9DAC6C90C}" type="presParOf" srcId="{0C0BB311-E816-4742-96F3-16D3CB8DAEF8}" destId="{7C0AB632-FF12-44C8-A1AF-11CCCC3BBEA0}" srcOrd="1" destOrd="0" presId="urn:microsoft.com/office/officeart/2018/2/layout/IconVerticalSolidList"/>
    <dgm:cxn modelId="{EBEC032A-C9AF-48C1-B818-0FE0377E06CA}" type="presParOf" srcId="{0C0BB311-E816-4742-96F3-16D3CB8DAEF8}" destId="{5C7992D7-CAE6-4219-B693-E0D10DC83E80}" srcOrd="2" destOrd="0" presId="urn:microsoft.com/office/officeart/2018/2/layout/IconVerticalSolidList"/>
    <dgm:cxn modelId="{967871F3-27EB-4E3A-82A2-43FA41E149A6}" type="presParOf" srcId="{0C0BB311-E816-4742-96F3-16D3CB8DAEF8}" destId="{63BDF236-DC34-48AD-8312-7235AF70F0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B49ED-7DEC-4A05-81D3-6618B63873FF}">
      <dsp:nvSpPr>
        <dsp:cNvPr id="0" name=""/>
        <dsp:cNvSpPr/>
      </dsp:nvSpPr>
      <dsp:spPr>
        <a:xfrm>
          <a:off x="0" y="1591"/>
          <a:ext cx="5641974" cy="6783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D5E853-A73F-4957-935E-F792E4DEAF3D}">
      <dsp:nvSpPr>
        <dsp:cNvPr id="0" name=""/>
        <dsp:cNvSpPr/>
      </dsp:nvSpPr>
      <dsp:spPr>
        <a:xfrm>
          <a:off x="205202" y="154221"/>
          <a:ext cx="373094" cy="3730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3052F-AB8C-4416-8ABC-69455A72AA48}">
      <dsp:nvSpPr>
        <dsp:cNvPr id="0" name=""/>
        <dsp:cNvSpPr/>
      </dsp:nvSpPr>
      <dsp:spPr>
        <a:xfrm>
          <a:off x="783498" y="1591"/>
          <a:ext cx="4858476"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711200">
            <a:lnSpc>
              <a:spcPct val="90000"/>
            </a:lnSpc>
            <a:spcBef>
              <a:spcPct val="0"/>
            </a:spcBef>
            <a:spcAft>
              <a:spcPct val="35000"/>
            </a:spcAft>
            <a:buNone/>
          </a:pPr>
          <a:r>
            <a:rPr lang="en-US" sz="1600" b="1" i="1" kern="1200"/>
            <a:t>Data Collection: </a:t>
          </a:r>
          <a:r>
            <a:rPr lang="en-US" sz="1600" kern="1200"/>
            <a:t>Gathering a comprehensive data on disaster from Twitter (X)</a:t>
          </a:r>
        </a:p>
      </dsp:txBody>
      <dsp:txXfrm>
        <a:off x="783498" y="1591"/>
        <a:ext cx="4858476" cy="678353"/>
      </dsp:txXfrm>
    </dsp:sp>
    <dsp:sp modelId="{0F4F2976-56A3-4BC6-8207-F1013BA79FE3}">
      <dsp:nvSpPr>
        <dsp:cNvPr id="0" name=""/>
        <dsp:cNvSpPr/>
      </dsp:nvSpPr>
      <dsp:spPr>
        <a:xfrm>
          <a:off x="0" y="849534"/>
          <a:ext cx="5641974" cy="6783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344EAC-4795-43A5-A7AC-14E37BF6F3F2}">
      <dsp:nvSpPr>
        <dsp:cNvPr id="0" name=""/>
        <dsp:cNvSpPr/>
      </dsp:nvSpPr>
      <dsp:spPr>
        <a:xfrm>
          <a:off x="205202" y="1002164"/>
          <a:ext cx="373094" cy="3730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459273-C5FC-4AC6-B357-8B27C8872421}">
      <dsp:nvSpPr>
        <dsp:cNvPr id="0" name=""/>
        <dsp:cNvSpPr/>
      </dsp:nvSpPr>
      <dsp:spPr>
        <a:xfrm>
          <a:off x="783498" y="849534"/>
          <a:ext cx="4858476"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711200">
            <a:lnSpc>
              <a:spcPct val="90000"/>
            </a:lnSpc>
            <a:spcBef>
              <a:spcPct val="0"/>
            </a:spcBef>
            <a:spcAft>
              <a:spcPct val="35000"/>
            </a:spcAft>
            <a:buNone/>
          </a:pPr>
          <a:r>
            <a:rPr lang="en-US" sz="1600" b="1" i="1" kern="1200"/>
            <a:t>Data Preprocessing: </a:t>
          </a:r>
          <a:r>
            <a:rPr lang="en-US" sz="1600" kern="1200"/>
            <a:t>Performing data preprocessing tasks like cleaning, normalization, and feature selection</a:t>
          </a:r>
        </a:p>
      </dsp:txBody>
      <dsp:txXfrm>
        <a:off x="783498" y="849534"/>
        <a:ext cx="4858476" cy="678353"/>
      </dsp:txXfrm>
    </dsp:sp>
    <dsp:sp modelId="{FA54DB31-F895-41EA-8527-1F217FDD664C}">
      <dsp:nvSpPr>
        <dsp:cNvPr id="0" name=""/>
        <dsp:cNvSpPr/>
      </dsp:nvSpPr>
      <dsp:spPr>
        <a:xfrm>
          <a:off x="0" y="1697476"/>
          <a:ext cx="5641974" cy="6783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F7AF32-6CB7-4C20-8936-B35EF20DB54A}">
      <dsp:nvSpPr>
        <dsp:cNvPr id="0" name=""/>
        <dsp:cNvSpPr/>
      </dsp:nvSpPr>
      <dsp:spPr>
        <a:xfrm>
          <a:off x="205202" y="1850106"/>
          <a:ext cx="373094" cy="3730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10720D-CB82-4461-8E9E-C05C0946C3CB}">
      <dsp:nvSpPr>
        <dsp:cNvPr id="0" name=""/>
        <dsp:cNvSpPr/>
      </dsp:nvSpPr>
      <dsp:spPr>
        <a:xfrm>
          <a:off x="783498" y="1697476"/>
          <a:ext cx="4858476"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711200">
            <a:lnSpc>
              <a:spcPct val="90000"/>
            </a:lnSpc>
            <a:spcBef>
              <a:spcPct val="0"/>
            </a:spcBef>
            <a:spcAft>
              <a:spcPct val="35000"/>
            </a:spcAft>
            <a:buNone/>
          </a:pPr>
          <a:r>
            <a:rPr lang="en-US" sz="1600" b="1" i="1" kern="1200"/>
            <a:t>Explanatory Data Analysis: </a:t>
          </a:r>
          <a:r>
            <a:rPr lang="en-US" sz="1600" kern="1200"/>
            <a:t>Analyzing and visualizing the data to understand patterns and distributions</a:t>
          </a:r>
        </a:p>
      </dsp:txBody>
      <dsp:txXfrm>
        <a:off x="783498" y="1697476"/>
        <a:ext cx="4858476" cy="678353"/>
      </dsp:txXfrm>
    </dsp:sp>
    <dsp:sp modelId="{CE3C7E75-6DB2-41B0-B8FB-91FAD3EEFF10}">
      <dsp:nvSpPr>
        <dsp:cNvPr id="0" name=""/>
        <dsp:cNvSpPr/>
      </dsp:nvSpPr>
      <dsp:spPr>
        <a:xfrm>
          <a:off x="0" y="2545419"/>
          <a:ext cx="5641974" cy="6783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54FB6-143C-4829-863A-582FCBFDDE3B}">
      <dsp:nvSpPr>
        <dsp:cNvPr id="0" name=""/>
        <dsp:cNvSpPr/>
      </dsp:nvSpPr>
      <dsp:spPr>
        <a:xfrm>
          <a:off x="205202" y="2698048"/>
          <a:ext cx="373094" cy="3730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EAFBCC-B92C-4590-A4FA-8C37EB2DE2DA}">
      <dsp:nvSpPr>
        <dsp:cNvPr id="0" name=""/>
        <dsp:cNvSpPr/>
      </dsp:nvSpPr>
      <dsp:spPr>
        <a:xfrm>
          <a:off x="783498" y="2545419"/>
          <a:ext cx="4858476"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711200">
            <a:lnSpc>
              <a:spcPct val="90000"/>
            </a:lnSpc>
            <a:spcBef>
              <a:spcPct val="0"/>
            </a:spcBef>
            <a:spcAft>
              <a:spcPct val="35000"/>
            </a:spcAft>
            <a:buNone/>
          </a:pPr>
          <a:r>
            <a:rPr lang="en-US" sz="1600" b="1" i="1" kern="1200" dirty="0"/>
            <a:t>Data Modeling (NLP) </a:t>
          </a:r>
          <a:endParaRPr lang="en-US" sz="1600" kern="1200" dirty="0"/>
        </a:p>
      </dsp:txBody>
      <dsp:txXfrm>
        <a:off x="783498" y="2545419"/>
        <a:ext cx="4858476" cy="678353"/>
      </dsp:txXfrm>
    </dsp:sp>
    <dsp:sp modelId="{DA4D94AC-4D7C-42A5-ADA9-83DD04D803F2}">
      <dsp:nvSpPr>
        <dsp:cNvPr id="0" name=""/>
        <dsp:cNvSpPr/>
      </dsp:nvSpPr>
      <dsp:spPr>
        <a:xfrm>
          <a:off x="0" y="3393361"/>
          <a:ext cx="5641974" cy="6783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630E5-83AA-4F3B-A06B-66B317E131FB}">
      <dsp:nvSpPr>
        <dsp:cNvPr id="0" name=""/>
        <dsp:cNvSpPr/>
      </dsp:nvSpPr>
      <dsp:spPr>
        <a:xfrm>
          <a:off x="205202" y="3545991"/>
          <a:ext cx="373094" cy="3730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FFBAD5-92D5-48B0-ADC4-8DA350A5858B}">
      <dsp:nvSpPr>
        <dsp:cNvPr id="0" name=""/>
        <dsp:cNvSpPr/>
      </dsp:nvSpPr>
      <dsp:spPr>
        <a:xfrm>
          <a:off x="783498" y="3393361"/>
          <a:ext cx="4858476"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711200">
            <a:lnSpc>
              <a:spcPct val="90000"/>
            </a:lnSpc>
            <a:spcBef>
              <a:spcPct val="0"/>
            </a:spcBef>
            <a:spcAft>
              <a:spcPct val="35000"/>
            </a:spcAft>
            <a:buNone/>
          </a:pPr>
          <a:r>
            <a:rPr lang="en-US" sz="1600" b="1" i="1" kern="1200" dirty="0"/>
            <a:t>Model Testing and Result: </a:t>
          </a:r>
          <a:r>
            <a:rPr lang="en-US" sz="1600" kern="1200" dirty="0"/>
            <a:t>Evaluating the NLP model with the testing data</a:t>
          </a:r>
        </a:p>
      </dsp:txBody>
      <dsp:txXfrm>
        <a:off x="783498" y="3393361"/>
        <a:ext cx="4858476" cy="678353"/>
      </dsp:txXfrm>
    </dsp:sp>
    <dsp:sp modelId="{C298D924-6BAC-479D-B89C-7695BD712010}">
      <dsp:nvSpPr>
        <dsp:cNvPr id="0" name=""/>
        <dsp:cNvSpPr/>
      </dsp:nvSpPr>
      <dsp:spPr>
        <a:xfrm>
          <a:off x="0" y="4241304"/>
          <a:ext cx="5641974" cy="6783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AB632-FF12-44C8-A1AF-11CCCC3BBEA0}">
      <dsp:nvSpPr>
        <dsp:cNvPr id="0" name=""/>
        <dsp:cNvSpPr/>
      </dsp:nvSpPr>
      <dsp:spPr>
        <a:xfrm>
          <a:off x="205202" y="4393933"/>
          <a:ext cx="373094" cy="3730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BDF236-DC34-48AD-8312-7235AF70F01D}">
      <dsp:nvSpPr>
        <dsp:cNvPr id="0" name=""/>
        <dsp:cNvSpPr/>
      </dsp:nvSpPr>
      <dsp:spPr>
        <a:xfrm>
          <a:off x="783498" y="4241304"/>
          <a:ext cx="4858476"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711200">
            <a:lnSpc>
              <a:spcPct val="90000"/>
            </a:lnSpc>
            <a:spcBef>
              <a:spcPct val="0"/>
            </a:spcBef>
            <a:spcAft>
              <a:spcPct val="35000"/>
            </a:spcAft>
            <a:buNone/>
          </a:pPr>
          <a:r>
            <a:rPr lang="en-US" sz="1600" b="1" i="1" kern="1200"/>
            <a:t>Conclusion: </a:t>
          </a:r>
          <a:r>
            <a:rPr lang="en-US" sz="1600" kern="1200"/>
            <a:t>Assessing the results and implications</a:t>
          </a:r>
        </a:p>
      </dsp:txBody>
      <dsp:txXfrm>
        <a:off x="783498" y="4241304"/>
        <a:ext cx="4858476" cy="6783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F9D75-5DEB-4F3B-8580-AA9E72574EA1}"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EC81B-9713-403D-AE4D-1BBE985FB0AF}" type="slidenum">
              <a:rPr lang="en-US" smtClean="0"/>
              <a:t>‹#›</a:t>
            </a:fld>
            <a:endParaRPr lang="en-US"/>
          </a:p>
        </p:txBody>
      </p:sp>
    </p:spTree>
    <p:extLst>
      <p:ext uri="{BB962C8B-B14F-4D97-AF65-F5344CB8AC3E}">
        <p14:creationId xmlns:p14="http://schemas.microsoft.com/office/powerpoint/2010/main" val="2311389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EC81B-9713-403D-AE4D-1BBE985FB0AF}" type="slidenum">
              <a:rPr lang="en-US" smtClean="0"/>
              <a:t>4</a:t>
            </a:fld>
            <a:endParaRPr lang="en-US"/>
          </a:p>
        </p:txBody>
      </p:sp>
    </p:spTree>
    <p:extLst>
      <p:ext uri="{BB962C8B-B14F-4D97-AF65-F5344CB8AC3E}">
        <p14:creationId xmlns:p14="http://schemas.microsoft.com/office/powerpoint/2010/main" val="305417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C536A23-0E52-44F5-9FC8-FEF937CD5FAF}"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3DDFD-4501-47B4-8F7E-1926E52AB37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32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536A23-0E52-44F5-9FC8-FEF937CD5FAF}"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3DDFD-4501-47B4-8F7E-1926E52AB37A}" type="slidenum">
              <a:rPr lang="en-US" smtClean="0"/>
              <a:t>‹#›</a:t>
            </a:fld>
            <a:endParaRPr lang="en-US"/>
          </a:p>
        </p:txBody>
      </p:sp>
    </p:spTree>
    <p:extLst>
      <p:ext uri="{BB962C8B-B14F-4D97-AF65-F5344CB8AC3E}">
        <p14:creationId xmlns:p14="http://schemas.microsoft.com/office/powerpoint/2010/main" val="1413184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536A23-0E52-44F5-9FC8-FEF937CD5FAF}"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3DDFD-4501-47B4-8F7E-1926E52AB37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0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536A23-0E52-44F5-9FC8-FEF937CD5FAF}"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3DDFD-4501-47B4-8F7E-1926E52AB37A}" type="slidenum">
              <a:rPr lang="en-US" smtClean="0"/>
              <a:t>‹#›</a:t>
            </a:fld>
            <a:endParaRPr lang="en-US"/>
          </a:p>
        </p:txBody>
      </p:sp>
    </p:spTree>
    <p:extLst>
      <p:ext uri="{BB962C8B-B14F-4D97-AF65-F5344CB8AC3E}">
        <p14:creationId xmlns:p14="http://schemas.microsoft.com/office/powerpoint/2010/main" val="1295260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536A23-0E52-44F5-9FC8-FEF937CD5FAF}"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3DDFD-4501-47B4-8F7E-1926E52AB37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84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536A23-0E52-44F5-9FC8-FEF937CD5FAF}"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3DDFD-4501-47B4-8F7E-1926E52AB37A}" type="slidenum">
              <a:rPr lang="en-US" smtClean="0"/>
              <a:t>‹#›</a:t>
            </a:fld>
            <a:endParaRPr lang="en-US"/>
          </a:p>
        </p:txBody>
      </p:sp>
    </p:spTree>
    <p:extLst>
      <p:ext uri="{BB962C8B-B14F-4D97-AF65-F5344CB8AC3E}">
        <p14:creationId xmlns:p14="http://schemas.microsoft.com/office/powerpoint/2010/main" val="4247728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536A23-0E52-44F5-9FC8-FEF937CD5FAF}" type="datetimeFigureOut">
              <a:rPr lang="en-US" smtClean="0"/>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3DDFD-4501-47B4-8F7E-1926E52AB37A}" type="slidenum">
              <a:rPr lang="en-US" smtClean="0"/>
              <a:t>‹#›</a:t>
            </a:fld>
            <a:endParaRPr lang="en-US"/>
          </a:p>
        </p:txBody>
      </p:sp>
    </p:spTree>
    <p:extLst>
      <p:ext uri="{BB962C8B-B14F-4D97-AF65-F5344CB8AC3E}">
        <p14:creationId xmlns:p14="http://schemas.microsoft.com/office/powerpoint/2010/main" val="3546598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536A23-0E52-44F5-9FC8-FEF937CD5FAF}"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3DDFD-4501-47B4-8F7E-1926E52AB37A}" type="slidenum">
              <a:rPr lang="en-US" smtClean="0"/>
              <a:t>‹#›</a:t>
            </a:fld>
            <a:endParaRPr lang="en-US"/>
          </a:p>
        </p:txBody>
      </p:sp>
    </p:spTree>
    <p:extLst>
      <p:ext uri="{BB962C8B-B14F-4D97-AF65-F5344CB8AC3E}">
        <p14:creationId xmlns:p14="http://schemas.microsoft.com/office/powerpoint/2010/main" val="2395617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536A23-0E52-44F5-9FC8-FEF937CD5FAF}" type="datetimeFigureOut">
              <a:rPr lang="en-US" smtClean="0"/>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3DDFD-4501-47B4-8F7E-1926E52AB37A}" type="slidenum">
              <a:rPr lang="en-US" smtClean="0"/>
              <a:t>‹#›</a:t>
            </a:fld>
            <a:endParaRPr lang="en-US"/>
          </a:p>
        </p:txBody>
      </p:sp>
    </p:spTree>
    <p:extLst>
      <p:ext uri="{BB962C8B-B14F-4D97-AF65-F5344CB8AC3E}">
        <p14:creationId xmlns:p14="http://schemas.microsoft.com/office/powerpoint/2010/main" val="4155200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536A23-0E52-44F5-9FC8-FEF937CD5FAF}"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3DDFD-4501-47B4-8F7E-1926E52AB37A}" type="slidenum">
              <a:rPr lang="en-US" smtClean="0"/>
              <a:t>‹#›</a:t>
            </a:fld>
            <a:endParaRPr lang="en-US"/>
          </a:p>
        </p:txBody>
      </p:sp>
    </p:spTree>
    <p:extLst>
      <p:ext uri="{BB962C8B-B14F-4D97-AF65-F5344CB8AC3E}">
        <p14:creationId xmlns:p14="http://schemas.microsoft.com/office/powerpoint/2010/main" val="256260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536A23-0E52-44F5-9FC8-FEF937CD5FAF}"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3DDFD-4501-47B4-8F7E-1926E52AB37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645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C536A23-0E52-44F5-9FC8-FEF937CD5FAF}" type="datetimeFigureOut">
              <a:rPr lang="en-US" smtClean="0"/>
              <a:t>12/10/2023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E53DDFD-4501-47B4-8F7E-1926E52AB37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06105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Stock Market Bar Graph">
            <a:extLst>
              <a:ext uri="{FF2B5EF4-FFF2-40B4-BE49-F238E27FC236}">
                <a16:creationId xmlns:a16="http://schemas.microsoft.com/office/drawing/2014/main" id="{DF8E1133-E3D1-2DC0-698F-82BEA9DC7D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 y="-22"/>
            <a:ext cx="12191997" cy="6858022"/>
          </a:xfrm>
          <a:prstGeom prst="rect">
            <a:avLst/>
          </a:prstGeom>
        </p:spPr>
      </p:pic>
      <p:sp>
        <p:nvSpPr>
          <p:cNvPr id="2" name="Title 1">
            <a:extLst>
              <a:ext uri="{FF2B5EF4-FFF2-40B4-BE49-F238E27FC236}">
                <a16:creationId xmlns:a16="http://schemas.microsoft.com/office/drawing/2014/main" id="{1DB5530C-18BD-40E7-9A1E-E46A541973D2}"/>
              </a:ext>
            </a:extLst>
          </p:cNvPr>
          <p:cNvSpPr>
            <a:spLocks noGrp="1"/>
          </p:cNvSpPr>
          <p:nvPr>
            <p:ph type="ctrTitle"/>
          </p:nvPr>
        </p:nvSpPr>
        <p:spPr>
          <a:xfrm>
            <a:off x="6096006" y="728897"/>
            <a:ext cx="5452529" cy="3728614"/>
          </a:xfrm>
        </p:spPr>
        <p:txBody>
          <a:bodyPr anchor="t">
            <a:normAutofit fontScale="90000"/>
          </a:bodyPr>
          <a:lstStyle/>
          <a:p>
            <a:pPr algn="r"/>
            <a:r>
              <a:rPr lang="en-US" sz="4400" b="1">
                <a:solidFill>
                  <a:srgbClr val="FFFFFF"/>
                </a:solidFill>
              </a:rPr>
              <a:t>An analysis on Disaster Management</a:t>
            </a:r>
            <a:br>
              <a:rPr lang="en-US" sz="4400" b="1">
                <a:solidFill>
                  <a:srgbClr val="FFFFFF"/>
                </a:solidFill>
              </a:rPr>
            </a:br>
            <a:r>
              <a:rPr lang="en-US" sz="4400" b="1">
                <a:solidFill>
                  <a:srgbClr val="FFFFFF"/>
                </a:solidFill>
              </a:rPr>
              <a:t>Tweets and their Relevancy</a:t>
            </a:r>
            <a:br>
              <a:rPr lang="en-US" sz="4400" b="1">
                <a:solidFill>
                  <a:srgbClr val="FFFFFF"/>
                </a:solidFill>
              </a:rPr>
            </a:br>
            <a:br>
              <a:rPr lang="en-US" sz="4400" b="1">
                <a:solidFill>
                  <a:srgbClr val="FFFFFF"/>
                </a:solidFill>
              </a:rPr>
            </a:br>
            <a:r>
              <a:rPr lang="en-US" sz="4400" b="1">
                <a:solidFill>
                  <a:srgbClr val="FFFFFF"/>
                </a:solidFill>
              </a:rPr>
              <a:t>BIA 660-A: Web Mining</a:t>
            </a:r>
          </a:p>
        </p:txBody>
      </p:sp>
      <p:sp>
        <p:nvSpPr>
          <p:cNvPr id="3" name="Subtitle 2">
            <a:extLst>
              <a:ext uri="{FF2B5EF4-FFF2-40B4-BE49-F238E27FC236}">
                <a16:creationId xmlns:a16="http://schemas.microsoft.com/office/drawing/2014/main" id="{BA86D681-C9FA-4FB3-EE97-782D4E969825}"/>
              </a:ext>
            </a:extLst>
          </p:cNvPr>
          <p:cNvSpPr>
            <a:spLocks noGrp="1"/>
          </p:cNvSpPr>
          <p:nvPr>
            <p:ph type="subTitle" idx="1"/>
          </p:nvPr>
        </p:nvSpPr>
        <p:spPr>
          <a:xfrm>
            <a:off x="6099055" y="4629217"/>
            <a:ext cx="5449479" cy="1499873"/>
          </a:xfrm>
        </p:spPr>
        <p:txBody>
          <a:bodyPr anchor="b">
            <a:normAutofit/>
          </a:bodyPr>
          <a:lstStyle/>
          <a:p>
            <a:pPr algn="r"/>
            <a:r>
              <a:rPr lang="en-US" sz="1700" b="1">
                <a:solidFill>
                  <a:srgbClr val="FFFFFF"/>
                </a:solidFill>
              </a:rPr>
              <a:t>Group 3:</a:t>
            </a:r>
          </a:p>
          <a:p>
            <a:pPr algn="r"/>
            <a:r>
              <a:rPr lang="en-US" sz="1700">
                <a:solidFill>
                  <a:srgbClr val="FFFFFF"/>
                </a:solidFill>
              </a:rPr>
              <a:t>Chinmay Bhagwat (20015512) </a:t>
            </a:r>
          </a:p>
          <a:p>
            <a:pPr algn="r"/>
            <a:r>
              <a:rPr lang="en-US" sz="1700">
                <a:solidFill>
                  <a:srgbClr val="FFFFFF"/>
                </a:solidFill>
              </a:rPr>
              <a:t>Prachi Jacob (20011215) </a:t>
            </a:r>
          </a:p>
          <a:p>
            <a:pPr algn="r"/>
            <a:r>
              <a:rPr lang="en-US" sz="1700">
                <a:solidFill>
                  <a:srgbClr val="FFFFFF"/>
                </a:solidFill>
              </a:rPr>
              <a:t>Manoj Patel (20012221)</a:t>
            </a:r>
          </a:p>
        </p:txBody>
      </p:sp>
    </p:spTree>
    <p:extLst>
      <p:ext uri="{BB962C8B-B14F-4D97-AF65-F5344CB8AC3E}">
        <p14:creationId xmlns:p14="http://schemas.microsoft.com/office/powerpoint/2010/main" val="385094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EF9DB-C499-10FD-072F-309F2FE80CA0}"/>
              </a:ext>
            </a:extLst>
          </p:cNvPr>
          <p:cNvSpPr>
            <a:spLocks noGrp="1"/>
          </p:cNvSpPr>
          <p:nvPr>
            <p:ph type="title"/>
          </p:nvPr>
        </p:nvSpPr>
        <p:spPr>
          <a:xfrm>
            <a:off x="1024129" y="585216"/>
            <a:ext cx="4431792" cy="1499616"/>
          </a:xfrm>
        </p:spPr>
        <p:txBody>
          <a:bodyPr>
            <a:normAutofit/>
          </a:bodyPr>
          <a:lstStyle/>
          <a:p>
            <a:r>
              <a:rPr lang="en-US" sz="3500" dirty="0"/>
              <a:t>Data modeling – natural language processing</a:t>
            </a:r>
          </a:p>
        </p:txBody>
      </p:sp>
      <p:pic>
        <p:nvPicPr>
          <p:cNvPr id="4" name="Content Placeholder 3" descr="A screenshot of a computer program&#10;&#10;Description automatically generated">
            <a:extLst>
              <a:ext uri="{FF2B5EF4-FFF2-40B4-BE49-F238E27FC236}">
                <a16:creationId xmlns:a16="http://schemas.microsoft.com/office/drawing/2014/main" id="{DACE441E-656D-F036-1A35-B7E0912E92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7549" y="585216"/>
            <a:ext cx="4916129" cy="4768151"/>
          </a:xfrm>
        </p:spPr>
      </p:pic>
      <p:sp>
        <p:nvSpPr>
          <p:cNvPr id="5" name="TextBox 4">
            <a:extLst>
              <a:ext uri="{FF2B5EF4-FFF2-40B4-BE49-F238E27FC236}">
                <a16:creationId xmlns:a16="http://schemas.microsoft.com/office/drawing/2014/main" id="{BC00E462-4309-70AD-CFAF-FBB91A6D6D25}"/>
              </a:ext>
            </a:extLst>
          </p:cNvPr>
          <p:cNvSpPr txBox="1"/>
          <p:nvPr/>
        </p:nvSpPr>
        <p:spPr>
          <a:xfrm>
            <a:off x="719329" y="1829466"/>
            <a:ext cx="6556541" cy="4339650"/>
          </a:xfrm>
          <a:prstGeom prst="rect">
            <a:avLst/>
          </a:prstGeom>
          <a:noFill/>
        </p:spPr>
        <p:txBody>
          <a:bodyPr wrap="square" rtlCol="0">
            <a:spAutoFit/>
          </a:bodyPr>
          <a:lstStyle/>
          <a:p>
            <a:r>
              <a:rPr lang="en-US" sz="2400" b="1" dirty="0"/>
              <a:t>Implementation</a:t>
            </a:r>
            <a:r>
              <a:rPr lang="en-US" dirty="0"/>
              <a:t>:</a:t>
            </a:r>
          </a:p>
          <a:p>
            <a:endParaRPr lang="en-US" dirty="0"/>
          </a:p>
          <a:p>
            <a:pPr marL="742950" lvl="1" indent="-285750">
              <a:buFont typeface="Arial" panose="020B0604020202020204" pitchFamily="34" charset="0"/>
              <a:buChar char="•"/>
            </a:pPr>
            <a:r>
              <a:rPr lang="en-US" b="1" dirty="0"/>
              <a:t>Tokenization</a:t>
            </a:r>
            <a:r>
              <a:rPr lang="en-US" dirty="0"/>
              <a:t>: Utilizes </a:t>
            </a:r>
            <a:r>
              <a:rPr lang="en-US" dirty="0" err="1"/>
              <a:t>Keras</a:t>
            </a:r>
            <a:r>
              <a:rPr lang="en-US" dirty="0"/>
              <a:t> Tokenizer to map words to integers, essential for NLP modeling.</a:t>
            </a:r>
          </a:p>
          <a:p>
            <a:pPr marL="742950" lvl="1" indent="-285750">
              <a:buFont typeface="Arial" panose="020B0604020202020204" pitchFamily="34" charset="0"/>
              <a:buChar char="•"/>
            </a:pPr>
            <a:r>
              <a:rPr lang="en-US" b="1" dirty="0"/>
              <a:t>Padding</a:t>
            </a:r>
            <a:r>
              <a:rPr lang="en-US" dirty="0"/>
              <a:t>: Standardizes sequence lengths post-tokenization, preparing consistent input for the neural network.</a:t>
            </a:r>
          </a:p>
          <a:p>
            <a:pPr marL="742950" lvl="1" indent="-285750">
              <a:buFont typeface="Arial" panose="020B0604020202020204" pitchFamily="34" charset="0"/>
              <a:buChar char="•"/>
            </a:pPr>
            <a:r>
              <a:rPr lang="en-US" b="1" dirty="0"/>
              <a:t>Model Architecture</a:t>
            </a:r>
            <a:r>
              <a:rPr lang="en-US" dirty="0"/>
              <a:t>: The model is a deep neural network comprising an embedding layer, several dense layers with </a:t>
            </a:r>
            <a:r>
              <a:rPr lang="en-US" dirty="0" err="1"/>
              <a:t>ReLU</a:t>
            </a:r>
            <a:r>
              <a:rPr lang="en-US" dirty="0"/>
              <a:t> activations, dropout layers to reduce overfitting, and a final dense layer with a sigmoid activation function for binary classification.</a:t>
            </a:r>
          </a:p>
          <a:p>
            <a:pPr marL="742950" lvl="1" indent="-285750">
              <a:buFont typeface="Arial" panose="020B0604020202020204" pitchFamily="34" charset="0"/>
              <a:buChar char="•"/>
            </a:pPr>
            <a:r>
              <a:rPr lang="en-US" b="1" dirty="0"/>
              <a:t>Training Process</a:t>
            </a:r>
            <a:r>
              <a:rPr lang="en-US" dirty="0"/>
              <a:t>: Trains the deep learning model with specified epochs, batch size, and validation split.</a:t>
            </a:r>
          </a:p>
          <a:p>
            <a:pPr marL="742950" lvl="1" indent="-285750">
              <a:buFont typeface="Arial" panose="020B0604020202020204" pitchFamily="34" charset="0"/>
              <a:buChar char="•"/>
            </a:pPr>
            <a:r>
              <a:rPr lang="en-US" b="1" dirty="0"/>
              <a:t>Performance Evaluation</a:t>
            </a:r>
            <a:r>
              <a:rPr lang="en-US" dirty="0"/>
              <a:t>: Assesses accuracy and loss of the NLP model on test data post-training.</a:t>
            </a:r>
          </a:p>
        </p:txBody>
      </p:sp>
    </p:spTree>
    <p:extLst>
      <p:ext uri="{BB962C8B-B14F-4D97-AF65-F5344CB8AC3E}">
        <p14:creationId xmlns:p14="http://schemas.microsoft.com/office/powerpoint/2010/main" val="838783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EF9DB-C499-10FD-072F-309F2FE80CA0}"/>
              </a:ext>
            </a:extLst>
          </p:cNvPr>
          <p:cNvSpPr>
            <a:spLocks noGrp="1"/>
          </p:cNvSpPr>
          <p:nvPr>
            <p:ph type="title"/>
          </p:nvPr>
        </p:nvSpPr>
        <p:spPr>
          <a:xfrm>
            <a:off x="1024129" y="585216"/>
            <a:ext cx="4431792" cy="1499616"/>
          </a:xfrm>
        </p:spPr>
        <p:txBody>
          <a:bodyPr>
            <a:normAutofit/>
          </a:bodyPr>
          <a:lstStyle/>
          <a:p>
            <a:r>
              <a:rPr lang="en-US" sz="3500"/>
              <a:t>Data modeling – natural language processing</a:t>
            </a:r>
          </a:p>
        </p:txBody>
      </p:sp>
      <p:pic>
        <p:nvPicPr>
          <p:cNvPr id="7" name="Content Placeholder 6" descr="A screenshot of a computer&#10;&#10;Description automatically generated">
            <a:extLst>
              <a:ext uri="{FF2B5EF4-FFF2-40B4-BE49-F238E27FC236}">
                <a16:creationId xmlns:a16="http://schemas.microsoft.com/office/drawing/2014/main" id="{92518201-D5F6-924C-058F-DBD11EB38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4278" y="1417637"/>
            <a:ext cx="3453593" cy="4022725"/>
          </a:xfrm>
        </p:spPr>
      </p:pic>
      <p:sp>
        <p:nvSpPr>
          <p:cNvPr id="8" name="TextBox 7">
            <a:extLst>
              <a:ext uri="{FF2B5EF4-FFF2-40B4-BE49-F238E27FC236}">
                <a16:creationId xmlns:a16="http://schemas.microsoft.com/office/drawing/2014/main" id="{7375A158-8EE6-5DC7-3B62-2E2D693EF5F9}"/>
              </a:ext>
            </a:extLst>
          </p:cNvPr>
          <p:cNvSpPr txBox="1"/>
          <p:nvPr/>
        </p:nvSpPr>
        <p:spPr>
          <a:xfrm>
            <a:off x="612949" y="1964252"/>
            <a:ext cx="6993653" cy="4616648"/>
          </a:xfrm>
          <a:prstGeom prst="rect">
            <a:avLst/>
          </a:prstGeom>
          <a:noFill/>
        </p:spPr>
        <p:txBody>
          <a:bodyPr wrap="square" rtlCol="0">
            <a:spAutoFit/>
          </a:bodyPr>
          <a:lstStyle/>
          <a:p>
            <a:r>
              <a:rPr lang="en-US" sz="2400" b="1" dirty="0"/>
              <a:t>Summary</a:t>
            </a:r>
          </a:p>
          <a:p>
            <a:endParaRPr lang="en-US" b="1" dirty="0"/>
          </a:p>
          <a:p>
            <a:pPr marL="285750" indent="-285750">
              <a:buFont typeface="Arial" panose="020B0604020202020204" pitchFamily="34" charset="0"/>
              <a:buChar char="•"/>
            </a:pPr>
            <a:r>
              <a:rPr lang="en-US" b="1" dirty="0"/>
              <a:t>Model Type:</a:t>
            </a:r>
            <a:r>
              <a:rPr lang="en-US" dirty="0"/>
              <a:t> Sequential, indicating a linear stack of layers.</a:t>
            </a:r>
          </a:p>
          <a:p>
            <a:pPr marL="285750" indent="-285750">
              <a:buFont typeface="Arial" panose="020B0604020202020204" pitchFamily="34" charset="0"/>
              <a:buChar char="•"/>
            </a:pPr>
            <a:r>
              <a:rPr lang="en-US" b="1" dirty="0"/>
              <a:t>Embedding Layer:</a:t>
            </a:r>
            <a:r>
              <a:rPr lang="en-US" dirty="0"/>
              <a:t> The first layer is an embedding with 1,886,720 parameters, suggesting a large vocabulary size.</a:t>
            </a:r>
          </a:p>
          <a:p>
            <a:pPr marL="285750" indent="-285750">
              <a:buFont typeface="Arial" panose="020B0604020202020204" pitchFamily="34" charset="0"/>
              <a:buChar char="•"/>
            </a:pPr>
            <a:r>
              <a:rPr lang="en-US" b="1" dirty="0"/>
              <a:t>Flatten Layer:</a:t>
            </a:r>
            <a:r>
              <a:rPr lang="en-US" dirty="0"/>
              <a:t> A flattening layer is used to reshape the output from the embedding for the dense layers, with no additional parameters.</a:t>
            </a:r>
          </a:p>
          <a:p>
            <a:pPr marL="285750" indent="-285750">
              <a:buFont typeface="Arial" panose="020B0604020202020204" pitchFamily="34" charset="0"/>
              <a:buChar char="•"/>
            </a:pPr>
            <a:r>
              <a:rPr lang="en-US" b="1" dirty="0"/>
              <a:t>Dense Layers:</a:t>
            </a:r>
            <a:r>
              <a:rPr lang="en-US" dirty="0"/>
              <a:t> Multiple dense layers are present with varying numbers of neurons (128, 64, 32, 16, 8, 1) and use </a:t>
            </a:r>
            <a:r>
              <a:rPr lang="en-US" dirty="0" err="1"/>
              <a:t>ReLU</a:t>
            </a:r>
            <a:r>
              <a:rPr lang="en-US" dirty="0"/>
              <a:t> activation, except the last one which uses a sigmoid activation function for binary classification.</a:t>
            </a:r>
          </a:p>
          <a:p>
            <a:pPr marL="285750" indent="-285750">
              <a:buFont typeface="Arial" panose="020B0604020202020204" pitchFamily="34" charset="0"/>
              <a:buChar char="•"/>
            </a:pPr>
            <a:r>
              <a:rPr lang="en-US" b="1" dirty="0"/>
              <a:t>Dropout Layers:</a:t>
            </a:r>
            <a:r>
              <a:rPr lang="en-US" dirty="0"/>
              <a:t> Several dropout layers with a rate of 0.1 are interspersed among the dense layers to help prevent overfitting by randomly setting a fraction of input units to zero during training.</a:t>
            </a:r>
          </a:p>
          <a:p>
            <a:pPr marL="285750" indent="-285750">
              <a:buFont typeface="Arial" panose="020B0604020202020204" pitchFamily="34" charset="0"/>
              <a:buChar char="•"/>
            </a:pPr>
            <a:r>
              <a:rPr lang="en-US" b="1" dirty="0"/>
              <a:t>Output Layer:</a:t>
            </a:r>
            <a:r>
              <a:rPr lang="en-US" dirty="0"/>
              <a:t> The final dense layer outputs a single value with a sigmoid activation function, suitable for binary classification tasks.</a:t>
            </a:r>
          </a:p>
        </p:txBody>
      </p:sp>
    </p:spTree>
    <p:extLst>
      <p:ext uri="{BB962C8B-B14F-4D97-AF65-F5344CB8AC3E}">
        <p14:creationId xmlns:p14="http://schemas.microsoft.com/office/powerpoint/2010/main" val="374022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4F91A-02C3-CA4B-94C2-5F85B3126FD0}"/>
              </a:ext>
            </a:extLst>
          </p:cNvPr>
          <p:cNvSpPr>
            <a:spLocks noGrp="1"/>
          </p:cNvSpPr>
          <p:nvPr>
            <p:ph type="title"/>
          </p:nvPr>
        </p:nvSpPr>
        <p:spPr>
          <a:xfrm>
            <a:off x="1024129" y="585216"/>
            <a:ext cx="4431792" cy="1499616"/>
          </a:xfrm>
        </p:spPr>
        <p:txBody>
          <a:bodyPr>
            <a:normAutofit/>
          </a:bodyPr>
          <a:lstStyle/>
          <a:p>
            <a:r>
              <a:rPr lang="en-US"/>
              <a:t>Model testing and result</a:t>
            </a:r>
          </a:p>
        </p:txBody>
      </p:sp>
      <p:sp>
        <p:nvSpPr>
          <p:cNvPr id="9" name="Content Placeholder 8">
            <a:extLst>
              <a:ext uri="{FF2B5EF4-FFF2-40B4-BE49-F238E27FC236}">
                <a16:creationId xmlns:a16="http://schemas.microsoft.com/office/drawing/2014/main" id="{38D188BD-E2A8-2881-CDA1-86826E48ED5D}"/>
              </a:ext>
            </a:extLst>
          </p:cNvPr>
          <p:cNvSpPr>
            <a:spLocks noGrp="1"/>
          </p:cNvSpPr>
          <p:nvPr>
            <p:ph idx="1"/>
          </p:nvPr>
        </p:nvSpPr>
        <p:spPr>
          <a:xfrm>
            <a:off x="913598" y="2657789"/>
            <a:ext cx="4429615" cy="2979336"/>
          </a:xfrm>
        </p:spPr>
        <p:txBody>
          <a:bodyPr>
            <a:normAutofit/>
          </a:bodyPr>
          <a:lstStyle/>
          <a:p>
            <a:pPr>
              <a:buFont typeface="Arial" panose="020B0604020202020204" pitchFamily="34" charset="0"/>
              <a:buChar char="•"/>
            </a:pPr>
            <a:r>
              <a:rPr lang="en-US" dirty="0"/>
              <a:t> Model was tested using Twitter data that was obtained through scraping using keywords </a:t>
            </a:r>
          </a:p>
          <a:p>
            <a:pPr>
              <a:buFont typeface="Arial" panose="020B0604020202020204" pitchFamily="34" charset="0"/>
              <a:buChar char="•"/>
            </a:pPr>
            <a:r>
              <a:rPr lang="en-US" dirty="0"/>
              <a:t> Target values of the textual data are as seen in the corresponding image</a:t>
            </a:r>
          </a:p>
          <a:p>
            <a:pPr>
              <a:buFont typeface="Arial" panose="020B0604020202020204" pitchFamily="34" charset="0"/>
              <a:buChar char="•"/>
            </a:pPr>
            <a:r>
              <a:rPr lang="en-US" dirty="0"/>
              <a:t> Model exhibited a high and impressive accuracy of 93%</a:t>
            </a:r>
          </a:p>
        </p:txBody>
      </p:sp>
      <p:pic>
        <p:nvPicPr>
          <p:cNvPr id="5" name="Content Placeholder 4">
            <a:extLst>
              <a:ext uri="{FF2B5EF4-FFF2-40B4-BE49-F238E27FC236}">
                <a16:creationId xmlns:a16="http://schemas.microsoft.com/office/drawing/2014/main" id="{1B059C0D-1615-A6F4-9808-02899BB01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854" y="2510681"/>
            <a:ext cx="6292396" cy="2674268"/>
          </a:xfrm>
          <a:prstGeom prst="rect">
            <a:avLst/>
          </a:prstGeom>
        </p:spPr>
      </p:pic>
    </p:spTree>
    <p:extLst>
      <p:ext uri="{BB962C8B-B14F-4D97-AF65-F5344CB8AC3E}">
        <p14:creationId xmlns:p14="http://schemas.microsoft.com/office/powerpoint/2010/main" val="4267861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84FC8-44CD-0064-6FEC-93A771680B22}"/>
              </a:ext>
            </a:extLst>
          </p:cNvPr>
          <p:cNvSpPr>
            <a:spLocks noGrp="1"/>
          </p:cNvSpPr>
          <p:nvPr>
            <p:ph type="title"/>
          </p:nvPr>
        </p:nvSpPr>
        <p:spPr>
          <a:xfrm>
            <a:off x="964788" y="804333"/>
            <a:ext cx="3391900" cy="5249334"/>
          </a:xfrm>
        </p:spPr>
        <p:txBody>
          <a:bodyPr>
            <a:normAutofit/>
          </a:bodyPr>
          <a:lstStyle/>
          <a:p>
            <a:pPr algn="r"/>
            <a:r>
              <a:rPr lang="en-US">
                <a:solidFill>
                  <a:srgbClr val="FFFFFF"/>
                </a:solidFill>
              </a:rPr>
              <a:t>conclusion</a:t>
            </a:r>
          </a:p>
        </p:txBody>
      </p:sp>
      <p:sp>
        <p:nvSpPr>
          <p:cNvPr id="3" name="Content Placeholder 2">
            <a:extLst>
              <a:ext uri="{FF2B5EF4-FFF2-40B4-BE49-F238E27FC236}">
                <a16:creationId xmlns:a16="http://schemas.microsoft.com/office/drawing/2014/main" id="{904A5B05-8B68-3527-22EA-1905A09794F1}"/>
              </a:ext>
            </a:extLst>
          </p:cNvPr>
          <p:cNvSpPr>
            <a:spLocks noGrp="1"/>
          </p:cNvSpPr>
          <p:nvPr>
            <p:ph idx="1"/>
          </p:nvPr>
        </p:nvSpPr>
        <p:spPr>
          <a:xfrm>
            <a:off x="4951048" y="804333"/>
            <a:ext cx="6306003" cy="5249334"/>
          </a:xfrm>
        </p:spPr>
        <p:txBody>
          <a:bodyPr anchor="ctr">
            <a:normAutofit/>
          </a:bodyPr>
          <a:lstStyle/>
          <a:p>
            <a:pPr>
              <a:buFont typeface="Arial" panose="020B0604020202020204" pitchFamily="34" charset="0"/>
              <a:buChar char="•"/>
            </a:pPr>
            <a:r>
              <a:rPr lang="en-US" dirty="0"/>
              <a:t> Our goal for this project was to classify the relevant data from the irrelevant Twitter posts and address the challenge of enhancing accuracy and relevancy of disaster-related tweets/alerts</a:t>
            </a:r>
          </a:p>
          <a:p>
            <a:pPr>
              <a:buFont typeface="Arial" panose="020B0604020202020204" pitchFamily="34" charset="0"/>
              <a:buChar char="•"/>
            </a:pPr>
            <a:r>
              <a:rPr lang="en-US" dirty="0"/>
              <a:t> Remarkable outcome of 93% accuracy signifies advancement in distinguishing genuine information from casual language often misinterpreted by Twitter’s algorithm</a:t>
            </a:r>
          </a:p>
          <a:p>
            <a:pPr>
              <a:buFont typeface="Arial" panose="020B0604020202020204" pitchFamily="34" charset="0"/>
              <a:buChar char="•"/>
            </a:pPr>
            <a:r>
              <a:rPr lang="en-US" dirty="0"/>
              <a:t> Future implementations for improving disaster management by providing more precise information on social media during a crisis</a:t>
            </a:r>
          </a:p>
        </p:txBody>
      </p:sp>
    </p:spTree>
    <p:extLst>
      <p:ext uri="{BB962C8B-B14F-4D97-AF65-F5344CB8AC3E}">
        <p14:creationId xmlns:p14="http://schemas.microsoft.com/office/powerpoint/2010/main" val="2963806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EA897-C073-FC12-BE39-BB3D155165C1}"/>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b="1" spc="200">
                <a:solidFill>
                  <a:schemeClr val="tx1">
                    <a:alpha val="80000"/>
                  </a:schemeClr>
                </a:solidFill>
              </a:rPr>
              <a:t>THANK YOU</a:t>
            </a:r>
          </a:p>
        </p:txBody>
      </p:sp>
      <p:cxnSp>
        <p:nvCxnSpPr>
          <p:cNvPr id="15" name="Straight Connector 14">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3494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B6AF48-D140-A491-33A9-698EEAAFC1B0}"/>
              </a:ext>
            </a:extLst>
          </p:cNvPr>
          <p:cNvSpPr>
            <a:spLocks noGrp="1"/>
          </p:cNvSpPr>
          <p:nvPr>
            <p:ph type="title"/>
          </p:nvPr>
        </p:nvSpPr>
        <p:spPr>
          <a:xfrm>
            <a:off x="964788" y="804333"/>
            <a:ext cx="3391900" cy="5249334"/>
          </a:xfrm>
        </p:spPr>
        <p:txBody>
          <a:bodyPr>
            <a:normAutofit/>
          </a:bodyPr>
          <a:lstStyle/>
          <a:p>
            <a:pPr algn="r"/>
            <a:r>
              <a:rPr lang="en-US" b="1">
                <a:solidFill>
                  <a:srgbClr val="FFFFFF"/>
                </a:solidFill>
              </a:rPr>
              <a:t>Problem Statement</a:t>
            </a:r>
          </a:p>
        </p:txBody>
      </p:sp>
      <p:sp>
        <p:nvSpPr>
          <p:cNvPr id="3" name="Content Placeholder 2">
            <a:extLst>
              <a:ext uri="{FF2B5EF4-FFF2-40B4-BE49-F238E27FC236}">
                <a16:creationId xmlns:a16="http://schemas.microsoft.com/office/drawing/2014/main" id="{A1EB7D5A-FA5A-3274-1A4F-EBCCB0E31E38}"/>
              </a:ext>
            </a:extLst>
          </p:cNvPr>
          <p:cNvSpPr>
            <a:spLocks noGrp="1"/>
          </p:cNvSpPr>
          <p:nvPr>
            <p:ph idx="1"/>
          </p:nvPr>
        </p:nvSpPr>
        <p:spPr>
          <a:xfrm>
            <a:off x="4951048" y="804333"/>
            <a:ext cx="6306003" cy="5249334"/>
          </a:xfrm>
        </p:spPr>
        <p:txBody>
          <a:bodyPr anchor="ctr">
            <a:normAutofit/>
          </a:bodyPr>
          <a:lstStyle/>
          <a:p>
            <a:pPr algn="just"/>
            <a:r>
              <a:rPr lang="en-US" dirty="0"/>
              <a:t>In the context of Twitter's crucial role in disseminating disaster-related information, the project aims to enhance the accuracy of alerts by distinguishing real data from casual language often misinterpreted by the platform's algorithms. Leveraging Machine Learning and data from Twitter, the objective is to improve disaster management through the identification of genuine information and trends in keyword usage.</a:t>
            </a:r>
          </a:p>
        </p:txBody>
      </p:sp>
    </p:spTree>
    <p:extLst>
      <p:ext uri="{BB962C8B-B14F-4D97-AF65-F5344CB8AC3E}">
        <p14:creationId xmlns:p14="http://schemas.microsoft.com/office/powerpoint/2010/main" val="266352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CD94-217B-2C4E-C957-B915D4A5DE32}"/>
              </a:ext>
            </a:extLst>
          </p:cNvPr>
          <p:cNvSpPr>
            <a:spLocks noGrp="1"/>
          </p:cNvSpPr>
          <p:nvPr>
            <p:ph type="title"/>
          </p:nvPr>
        </p:nvSpPr>
        <p:spPr>
          <a:xfrm>
            <a:off x="643468" y="643467"/>
            <a:ext cx="3415612" cy="5571066"/>
          </a:xfrm>
        </p:spPr>
        <p:txBody>
          <a:bodyPr>
            <a:normAutofit/>
          </a:bodyPr>
          <a:lstStyle/>
          <a:p>
            <a:r>
              <a:rPr lang="en-US" b="1">
                <a:solidFill>
                  <a:srgbClr val="FFFFFF"/>
                </a:solidFill>
              </a:rPr>
              <a:t>OVERVIEW</a:t>
            </a:r>
          </a:p>
        </p:txBody>
      </p:sp>
      <p:graphicFrame>
        <p:nvGraphicFramePr>
          <p:cNvPr id="5" name="Content Placeholder 2">
            <a:extLst>
              <a:ext uri="{FF2B5EF4-FFF2-40B4-BE49-F238E27FC236}">
                <a16:creationId xmlns:a16="http://schemas.microsoft.com/office/drawing/2014/main" id="{50449672-4956-E9EF-E78B-9A8A8627EF9E}"/>
              </a:ext>
            </a:extLst>
          </p:cNvPr>
          <p:cNvGraphicFramePr>
            <a:graphicFrameLocks noGrp="1"/>
          </p:cNvGraphicFramePr>
          <p:nvPr>
            <p:ph idx="1"/>
            <p:extLst>
              <p:ext uri="{D42A27DB-BD31-4B8C-83A1-F6EECF244321}">
                <p14:modId xmlns:p14="http://schemas.microsoft.com/office/powerpoint/2010/main" val="2432851184"/>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4427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58F5-E106-CC63-CD86-39CE19AB8C79}"/>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b="1" kern="1200">
                <a:latin typeface="+mj-lt"/>
                <a:ea typeface="+mj-ea"/>
                <a:cs typeface="+mj-cs"/>
              </a:rPr>
              <a:t>Data Collection</a:t>
            </a:r>
          </a:p>
        </p:txBody>
      </p:sp>
      <p:sp>
        <p:nvSpPr>
          <p:cNvPr id="4" name="Content Placeholder 3">
            <a:extLst>
              <a:ext uri="{FF2B5EF4-FFF2-40B4-BE49-F238E27FC236}">
                <a16:creationId xmlns:a16="http://schemas.microsoft.com/office/drawing/2014/main" id="{4F050CBA-F794-1949-120E-B02D77AAB552}"/>
              </a:ext>
            </a:extLst>
          </p:cNvPr>
          <p:cNvSpPr>
            <a:spLocks noGrp="1"/>
          </p:cNvSpPr>
          <p:nvPr>
            <p:ph idx="1"/>
          </p:nvPr>
        </p:nvSpPr>
        <p:spPr>
          <a:xfrm>
            <a:off x="371094" y="2718054"/>
            <a:ext cx="3438906" cy="3207258"/>
          </a:xfrm>
        </p:spPr>
        <p:txBody>
          <a:bodyPr anchor="t">
            <a:normAutofit/>
          </a:bodyPr>
          <a:lstStyle/>
          <a:p>
            <a:r>
              <a:rPr lang="en-US" sz="1600" b="1"/>
              <a:t>Training Data: </a:t>
            </a:r>
            <a:r>
              <a:rPr lang="en-US" sz="1600"/>
              <a:t>Collected data from Kaggle website</a:t>
            </a:r>
          </a:p>
          <a:p>
            <a:r>
              <a:rPr lang="en-US" sz="1600" b="1"/>
              <a:t>Testing Data: </a:t>
            </a:r>
            <a:r>
              <a:rPr lang="en-US" sz="1600"/>
              <a:t>Collected the latest data by scraping Twitter feeds for the model testing</a:t>
            </a:r>
          </a:p>
          <a:p>
            <a:pPr lvl="1"/>
            <a:r>
              <a:rPr lang="en-US" sz="1600" b="1"/>
              <a:t>Advanced Search: </a:t>
            </a:r>
            <a:r>
              <a:rPr lang="en-US" sz="1600"/>
              <a:t>Used 100 keywords related to disaster(accident, dead, tornado, wildfire, earthquake, etc.) using the advanced filter “</a:t>
            </a:r>
            <a:r>
              <a:rPr lang="en-US" sz="1600" i="1"/>
              <a:t>Any of these words”</a:t>
            </a:r>
            <a:endParaRPr lang="en-US" sz="1600"/>
          </a:p>
          <a:p>
            <a:pPr lvl="1"/>
            <a:r>
              <a:rPr lang="en-US" sz="1600"/>
              <a:t>Tried extracting data from 500 tweets</a:t>
            </a:r>
          </a:p>
        </p:txBody>
      </p:sp>
      <p:pic>
        <p:nvPicPr>
          <p:cNvPr id="11" name="Picture 10" descr="A screenshot of a computer&#10;&#10;Description automatically generated">
            <a:extLst>
              <a:ext uri="{FF2B5EF4-FFF2-40B4-BE49-F238E27FC236}">
                <a16:creationId xmlns:a16="http://schemas.microsoft.com/office/drawing/2014/main" id="{EDE65C56-F110-7A13-6B4F-D9ECE94D3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184" y="1515172"/>
            <a:ext cx="6922008" cy="3928239"/>
          </a:xfrm>
          <a:prstGeom prst="rect">
            <a:avLst/>
          </a:prstGeom>
        </p:spPr>
      </p:pic>
    </p:spTree>
    <p:extLst>
      <p:ext uri="{BB962C8B-B14F-4D97-AF65-F5344CB8AC3E}">
        <p14:creationId xmlns:p14="http://schemas.microsoft.com/office/powerpoint/2010/main" val="2026773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827D3-EC43-C82D-5F12-2F7BF64157B2}"/>
              </a:ext>
            </a:extLst>
          </p:cNvPr>
          <p:cNvSpPr>
            <a:spLocks noGrp="1"/>
          </p:cNvSpPr>
          <p:nvPr>
            <p:ph type="title"/>
          </p:nvPr>
        </p:nvSpPr>
        <p:spPr>
          <a:xfrm>
            <a:off x="371094" y="1161288"/>
            <a:ext cx="3438144" cy="1239012"/>
          </a:xfrm>
        </p:spPr>
        <p:txBody>
          <a:bodyPr anchor="ctr">
            <a:normAutofit/>
          </a:bodyPr>
          <a:lstStyle/>
          <a:p>
            <a:r>
              <a:rPr lang="en-US" sz="2800" b="1" dirty="0"/>
              <a:t>Data Cleaning</a:t>
            </a:r>
          </a:p>
        </p:txBody>
      </p:sp>
      <p:sp>
        <p:nvSpPr>
          <p:cNvPr id="3" name="Content Placeholder 2">
            <a:extLst>
              <a:ext uri="{FF2B5EF4-FFF2-40B4-BE49-F238E27FC236}">
                <a16:creationId xmlns:a16="http://schemas.microsoft.com/office/drawing/2014/main" id="{C92E9BDA-19CF-B377-5B8F-68BAA4D999F0}"/>
              </a:ext>
            </a:extLst>
          </p:cNvPr>
          <p:cNvSpPr>
            <a:spLocks noGrp="1"/>
          </p:cNvSpPr>
          <p:nvPr>
            <p:ph idx="1"/>
          </p:nvPr>
        </p:nvSpPr>
        <p:spPr>
          <a:xfrm>
            <a:off x="371094" y="2718054"/>
            <a:ext cx="3438906" cy="3207258"/>
          </a:xfrm>
        </p:spPr>
        <p:txBody>
          <a:bodyPr anchor="t">
            <a:normAutofit/>
          </a:bodyPr>
          <a:lstStyle/>
          <a:p>
            <a:r>
              <a:rPr lang="en-US" sz="1700" dirty="0"/>
              <a:t>The data descriptions scraped from Twitter were tokenized to facilitate further analysis</a:t>
            </a:r>
          </a:p>
          <a:p>
            <a:r>
              <a:rPr lang="en-US" sz="1700" dirty="0"/>
              <a:t>Characters in the text such as “,”, “.”, “;”, etc. were cleaned from the tokenized descriptions to ensure consistency and improve text data quality</a:t>
            </a:r>
          </a:p>
          <a:p>
            <a:r>
              <a:rPr lang="en-US" sz="1700" dirty="0"/>
              <a:t>The top 10 stop words as shown in the graph were removed to focus on more meaningful words</a:t>
            </a:r>
          </a:p>
        </p:txBody>
      </p:sp>
      <p:pic>
        <p:nvPicPr>
          <p:cNvPr id="57" name="Picture 56" descr="A screenshot of a computer&#10;&#10;Description automatically generated">
            <a:extLst>
              <a:ext uri="{FF2B5EF4-FFF2-40B4-BE49-F238E27FC236}">
                <a16:creationId xmlns:a16="http://schemas.microsoft.com/office/drawing/2014/main" id="{61273843-28D1-23BB-7713-0BA82B5AE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198" y="2080449"/>
            <a:ext cx="7153275" cy="3143250"/>
          </a:xfrm>
          <a:prstGeom prst="rect">
            <a:avLst/>
          </a:prstGeom>
        </p:spPr>
      </p:pic>
    </p:spTree>
    <p:extLst>
      <p:ext uri="{BB962C8B-B14F-4D97-AF65-F5344CB8AC3E}">
        <p14:creationId xmlns:p14="http://schemas.microsoft.com/office/powerpoint/2010/main" val="317030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9330-4132-DA23-DE30-31FB7F91099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Explanatory Data Analysis</a:t>
            </a:r>
          </a:p>
        </p:txBody>
      </p:sp>
      <p:pic>
        <p:nvPicPr>
          <p:cNvPr id="7" name="Content Placeholder 4" descr="A screenshot of a computer&#10;&#10;Description automatically generated">
            <a:extLst>
              <a:ext uri="{FF2B5EF4-FFF2-40B4-BE49-F238E27FC236}">
                <a16:creationId xmlns:a16="http://schemas.microsoft.com/office/drawing/2014/main" id="{9EAB1170-1B6F-FB92-3E07-40671508D1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184" t="15570" r="34305" b="47520"/>
          <a:stretch/>
        </p:blipFill>
        <p:spPr>
          <a:xfrm>
            <a:off x="5414356" y="1425591"/>
            <a:ext cx="6408836" cy="3855565"/>
          </a:xfrm>
          <a:prstGeom prst="rect">
            <a:avLst/>
          </a:prstGeom>
        </p:spPr>
      </p:pic>
    </p:spTree>
    <p:extLst>
      <p:ext uri="{BB962C8B-B14F-4D97-AF65-F5344CB8AC3E}">
        <p14:creationId xmlns:p14="http://schemas.microsoft.com/office/powerpoint/2010/main" val="1878063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7AF0-692E-A974-5A0B-B92C4781657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a:solidFill>
                  <a:schemeClr val="tx1"/>
                </a:solidFill>
                <a:latin typeface="+mj-lt"/>
                <a:ea typeface="+mj-ea"/>
                <a:cs typeface="+mj-cs"/>
              </a:rPr>
              <a:t>Explanatory Data Analysis</a:t>
            </a:r>
          </a:p>
        </p:txBody>
      </p:sp>
      <p:pic>
        <p:nvPicPr>
          <p:cNvPr id="4" name="Content Placeholder 4" descr="A screenshot of a computer&#10;&#10;Description automatically generated">
            <a:extLst>
              <a:ext uri="{FF2B5EF4-FFF2-40B4-BE49-F238E27FC236}">
                <a16:creationId xmlns:a16="http://schemas.microsoft.com/office/drawing/2014/main" id="{1D8E85F7-6851-CA77-E8F6-D7B980E13DE2}"/>
              </a:ext>
            </a:extLst>
          </p:cNvPr>
          <p:cNvPicPr>
            <a:picLocks noChangeAspect="1"/>
          </p:cNvPicPr>
          <p:nvPr/>
        </p:nvPicPr>
        <p:blipFill rotWithShape="1">
          <a:blip r:embed="rId2">
            <a:extLst>
              <a:ext uri="{28A0092B-C50C-407E-A947-70E740481C1C}">
                <a14:useLocalDpi xmlns:a14="http://schemas.microsoft.com/office/drawing/2010/main" val="0"/>
              </a:ext>
            </a:extLst>
          </a:blip>
          <a:srcRect l="31824" t="43005" r="33731" b="23101"/>
          <a:stretch/>
        </p:blipFill>
        <p:spPr>
          <a:xfrm>
            <a:off x="5414356" y="1579723"/>
            <a:ext cx="6408836" cy="3547301"/>
          </a:xfrm>
          <a:prstGeom prst="rect">
            <a:avLst/>
          </a:prstGeom>
        </p:spPr>
      </p:pic>
    </p:spTree>
    <p:extLst>
      <p:ext uri="{BB962C8B-B14F-4D97-AF65-F5344CB8AC3E}">
        <p14:creationId xmlns:p14="http://schemas.microsoft.com/office/powerpoint/2010/main" val="618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screenshot of a computer&#10;&#10;Description automatically generated">
            <a:extLst>
              <a:ext uri="{FF2B5EF4-FFF2-40B4-BE49-F238E27FC236}">
                <a16:creationId xmlns:a16="http://schemas.microsoft.com/office/drawing/2014/main" id="{1D075569-C585-7E50-B1FF-9515E65A41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998" t="50663" r="30591" b="6530"/>
          <a:stretch/>
        </p:blipFill>
        <p:spPr>
          <a:xfrm>
            <a:off x="506543" y="3096648"/>
            <a:ext cx="5031906" cy="3431459"/>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5348ED28-FDFC-C2DE-CBBC-5E8C5FDFE9F0}"/>
              </a:ext>
            </a:extLst>
          </p:cNvPr>
          <p:cNvPicPr>
            <a:picLocks noChangeAspect="1"/>
          </p:cNvPicPr>
          <p:nvPr/>
        </p:nvPicPr>
        <p:blipFill rotWithShape="1">
          <a:blip r:embed="rId3">
            <a:extLst>
              <a:ext uri="{28A0092B-C50C-407E-A947-70E740481C1C}">
                <a14:useLocalDpi xmlns:a14="http://schemas.microsoft.com/office/drawing/2010/main" val="0"/>
              </a:ext>
            </a:extLst>
          </a:blip>
          <a:srcRect l="27527" t="56630" r="29861" b="6271"/>
          <a:stretch/>
        </p:blipFill>
        <p:spPr>
          <a:xfrm>
            <a:off x="5778545" y="492125"/>
            <a:ext cx="5754643" cy="2742688"/>
          </a:xfrm>
          <a:prstGeom prst="rect">
            <a:avLst/>
          </a:prstGeom>
        </p:spPr>
      </p:pic>
      <p:pic>
        <p:nvPicPr>
          <p:cNvPr id="6" name="Content Placeholder 4" descr="A screenshot of a computer&#10;&#10;Description automatically generated">
            <a:extLst>
              <a:ext uri="{FF2B5EF4-FFF2-40B4-BE49-F238E27FC236}">
                <a16:creationId xmlns:a16="http://schemas.microsoft.com/office/drawing/2014/main" id="{10EE8D57-4433-F939-BCB5-42C72E3ABB09}"/>
              </a:ext>
            </a:extLst>
          </p:cNvPr>
          <p:cNvPicPr>
            <a:picLocks noChangeAspect="1"/>
          </p:cNvPicPr>
          <p:nvPr/>
        </p:nvPicPr>
        <p:blipFill rotWithShape="1">
          <a:blip r:embed="rId4">
            <a:extLst>
              <a:ext uri="{28A0092B-C50C-407E-A947-70E740481C1C}">
                <a14:useLocalDpi xmlns:a14="http://schemas.microsoft.com/office/drawing/2010/main" val="0"/>
              </a:ext>
            </a:extLst>
          </a:blip>
          <a:srcRect l="27380" t="48587" r="29715" b="15351"/>
          <a:stretch/>
        </p:blipFill>
        <p:spPr>
          <a:xfrm>
            <a:off x="5717769" y="3522663"/>
            <a:ext cx="6208713" cy="2849563"/>
          </a:xfrm>
          <a:prstGeom prst="rect">
            <a:avLst/>
          </a:prstGeom>
        </p:spPr>
      </p:pic>
      <p:sp>
        <p:nvSpPr>
          <p:cNvPr id="7" name="TextBox 6">
            <a:extLst>
              <a:ext uri="{FF2B5EF4-FFF2-40B4-BE49-F238E27FC236}">
                <a16:creationId xmlns:a16="http://schemas.microsoft.com/office/drawing/2014/main" id="{AA0FB6C2-1BD4-3BF1-1D30-F310550684E4}"/>
              </a:ext>
            </a:extLst>
          </p:cNvPr>
          <p:cNvSpPr txBox="1"/>
          <p:nvPr/>
        </p:nvSpPr>
        <p:spPr>
          <a:xfrm>
            <a:off x="866457" y="1042220"/>
            <a:ext cx="4312078" cy="584775"/>
          </a:xfrm>
          <a:prstGeom prst="rect">
            <a:avLst/>
          </a:prstGeom>
          <a:noFill/>
        </p:spPr>
        <p:txBody>
          <a:bodyPr wrap="none" rtlCol="0">
            <a:spAutoFit/>
          </a:bodyPr>
          <a:lstStyle/>
          <a:p>
            <a:r>
              <a:rPr lang="en-US" sz="3200" b="1" dirty="0">
                <a:latin typeface="+mj-lt"/>
              </a:rPr>
              <a:t>Explanatory Data Analysis</a:t>
            </a:r>
          </a:p>
        </p:txBody>
      </p:sp>
    </p:spTree>
    <p:extLst>
      <p:ext uri="{BB962C8B-B14F-4D97-AF65-F5344CB8AC3E}">
        <p14:creationId xmlns:p14="http://schemas.microsoft.com/office/powerpoint/2010/main" val="208186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EF9DB-C499-10FD-072F-309F2FE80CA0}"/>
              </a:ext>
            </a:extLst>
          </p:cNvPr>
          <p:cNvSpPr>
            <a:spLocks noGrp="1"/>
          </p:cNvSpPr>
          <p:nvPr>
            <p:ph type="title"/>
          </p:nvPr>
        </p:nvSpPr>
        <p:spPr>
          <a:xfrm>
            <a:off x="1024129" y="585216"/>
            <a:ext cx="4431792" cy="1499616"/>
          </a:xfrm>
        </p:spPr>
        <p:txBody>
          <a:bodyPr>
            <a:normAutofit/>
          </a:bodyPr>
          <a:lstStyle/>
          <a:p>
            <a:r>
              <a:rPr lang="en-US" sz="3500"/>
              <a:t>Data modeling – natural language processing</a:t>
            </a:r>
          </a:p>
        </p:txBody>
      </p:sp>
      <p:sp>
        <p:nvSpPr>
          <p:cNvPr id="1032" name="Content Placeholder 1029">
            <a:extLst>
              <a:ext uri="{FF2B5EF4-FFF2-40B4-BE49-F238E27FC236}">
                <a16:creationId xmlns:a16="http://schemas.microsoft.com/office/drawing/2014/main" id="{C588BD1A-358B-D133-CE82-489C72AE5CB0}"/>
              </a:ext>
            </a:extLst>
          </p:cNvPr>
          <p:cNvSpPr>
            <a:spLocks noGrp="1"/>
          </p:cNvSpPr>
          <p:nvPr>
            <p:ph idx="1"/>
          </p:nvPr>
        </p:nvSpPr>
        <p:spPr>
          <a:xfrm>
            <a:off x="1024128" y="2286000"/>
            <a:ext cx="5533988" cy="3931920"/>
          </a:xfrm>
        </p:spPr>
        <p:txBody>
          <a:bodyPr>
            <a:normAutofit fontScale="77500" lnSpcReduction="20000"/>
          </a:bodyPr>
          <a:lstStyle/>
          <a:p>
            <a:pPr>
              <a:buFont typeface="Arial" panose="020B0604020202020204" pitchFamily="34" charset="0"/>
              <a:buChar char="•"/>
            </a:pPr>
            <a:r>
              <a:rPr lang="en-US" b="1" dirty="0"/>
              <a:t>Exploring Language: </a:t>
            </a:r>
            <a:r>
              <a:rPr lang="en-US" dirty="0"/>
              <a:t>NLP, or Natural Language Processing, enables machines to understand, interpret, and respond to human language effectively. </a:t>
            </a:r>
          </a:p>
          <a:p>
            <a:pPr>
              <a:buFont typeface="Arial" panose="020B0604020202020204" pitchFamily="34" charset="0"/>
              <a:buChar char="•"/>
            </a:pPr>
            <a:r>
              <a:rPr lang="en-US" b="1" dirty="0"/>
              <a:t>Machine Learning Integration</a:t>
            </a:r>
            <a:r>
              <a:rPr lang="en-US" dirty="0"/>
              <a:t>: NLP combines computational linguistics and machine learning to process and analyze large volumes of natural language data. </a:t>
            </a:r>
          </a:p>
          <a:p>
            <a:pPr>
              <a:buFont typeface="Arial" panose="020B0604020202020204" pitchFamily="34" charset="0"/>
              <a:buChar char="•"/>
            </a:pPr>
            <a:r>
              <a:rPr lang="en-US" b="1" dirty="0"/>
              <a:t>Application Diversity</a:t>
            </a:r>
            <a:r>
              <a:rPr lang="en-US" dirty="0"/>
              <a:t>: NLP is widely used in applications like language translation, sentiment analysis, and chatbots for enhanced user interaction. </a:t>
            </a:r>
          </a:p>
          <a:p>
            <a:pPr>
              <a:buFont typeface="Arial" panose="020B0604020202020204" pitchFamily="34" charset="0"/>
              <a:buChar char="•"/>
            </a:pPr>
            <a:r>
              <a:rPr lang="en-US" b="1" dirty="0"/>
              <a:t>Technological Evolution</a:t>
            </a:r>
            <a:r>
              <a:rPr lang="en-US" dirty="0"/>
              <a:t>: Continuous advancements in NLP are driving better context understanding and more natural human-computer interactions. </a:t>
            </a:r>
          </a:p>
          <a:p>
            <a:pPr>
              <a:buFont typeface="Arial" panose="020B0604020202020204" pitchFamily="34" charset="0"/>
              <a:buChar char="•"/>
            </a:pPr>
            <a:r>
              <a:rPr lang="en-US" b="1" dirty="0"/>
              <a:t>Data Analysis Tool</a:t>
            </a:r>
            <a:r>
              <a:rPr lang="en-US" dirty="0"/>
              <a:t>: NLP plays a crucial role in text mining and extracting meaningful information from unstructured data sources.</a:t>
            </a:r>
          </a:p>
        </p:txBody>
      </p:sp>
      <p:pic>
        <p:nvPicPr>
          <p:cNvPr id="1026" name="Picture 2" descr="What is NLP and how It is Implemented in Our Lives - Amazinum">
            <a:extLst>
              <a:ext uri="{FF2B5EF4-FFF2-40B4-BE49-F238E27FC236}">
                <a16:creationId xmlns:a16="http://schemas.microsoft.com/office/drawing/2014/main" id="{CBB3303A-3EA7-68A5-83EE-84C29B6A96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26942" y="585216"/>
            <a:ext cx="5455921" cy="3941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271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TM02900720[[fn=Integral]]</Template>
  <TotalTime>372</TotalTime>
  <Words>809</Words>
  <Application>Microsoft Office PowerPoint</Application>
  <PresentationFormat>Widescreen</PresentationFormat>
  <Paragraphs>59</Paragraphs>
  <Slides>14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Tw Cen MT</vt:lpstr>
      <vt:lpstr>Tw Cen MT Condensed</vt:lpstr>
      <vt:lpstr>Wingdings 3</vt:lpstr>
      <vt:lpstr>Integral</vt:lpstr>
      <vt:lpstr>An analysis on Disaster Management Tweets and their Relevancy  BIA 660-A: Web Mining</vt:lpstr>
      <vt:lpstr>Problem Statement</vt:lpstr>
      <vt:lpstr>OVERVIEW</vt:lpstr>
      <vt:lpstr>Data Collection</vt:lpstr>
      <vt:lpstr>Data Cleaning</vt:lpstr>
      <vt:lpstr>Explanatory Data Analysis</vt:lpstr>
      <vt:lpstr>Explanatory Data Analysis</vt:lpstr>
      <vt:lpstr>PowerPoint Presentation</vt:lpstr>
      <vt:lpstr>Data modeling – natural language processing</vt:lpstr>
      <vt:lpstr>Data modeling – natural language processing</vt:lpstr>
      <vt:lpstr>Data modeling – natural language processing</vt:lpstr>
      <vt:lpstr>Model testing and result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on Disaster Management Tweets and their Relevancy  BIA 660-A: Web Mining</dc:title>
  <dc:creator>Prachi Wilson Jacob</dc:creator>
  <cp:lastModifiedBy>Prachi Wilson Jacob</cp:lastModifiedBy>
  <cp:revision>9</cp:revision>
  <dcterms:created xsi:type="dcterms:W3CDTF">2023-12-10T22:35:10Z</dcterms:created>
  <dcterms:modified xsi:type="dcterms:W3CDTF">2023-12-11T05:21:17Z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2023-12-10T22:38:05Z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4cc91609-3caa-450d-b032-932a1e3d0303</vt:lpwstr>
  </property>
  <property fmtid="{D5CDD505-2E9C-101B-9397-08002B2CF9AE}" pid="8" name="MSIP_Label_a73fd474-4f3c-44ed-88fb-5cc4bd2471bf_ContentBits">
    <vt:lpwstr>0</vt:lpwstr>
  </property>
</Properties>
</file>